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317" r:id="rId3"/>
    <p:sldId id="322" r:id="rId4"/>
    <p:sldId id="477" r:id="rId5"/>
    <p:sldId id="259" r:id="rId6"/>
    <p:sldId id="264" r:id="rId7"/>
    <p:sldId id="265" r:id="rId8"/>
    <p:sldId id="451" r:id="rId9"/>
    <p:sldId id="456" r:id="rId10"/>
    <p:sldId id="453" r:id="rId11"/>
    <p:sldId id="454" r:id="rId12"/>
    <p:sldId id="418" r:id="rId13"/>
    <p:sldId id="455" r:id="rId14"/>
    <p:sldId id="458" r:id="rId15"/>
    <p:sldId id="459" r:id="rId16"/>
    <p:sldId id="460" r:id="rId17"/>
    <p:sldId id="461" r:id="rId18"/>
    <p:sldId id="464" r:id="rId19"/>
    <p:sldId id="465" r:id="rId20"/>
    <p:sldId id="466" r:id="rId21"/>
    <p:sldId id="467" r:id="rId22"/>
    <p:sldId id="468" r:id="rId23"/>
    <p:sldId id="390" r:id="rId24"/>
    <p:sldId id="417" r:id="rId25"/>
    <p:sldId id="308" r:id="rId26"/>
    <p:sldId id="478" r:id="rId27"/>
    <p:sldId id="479" r:id="rId28"/>
    <p:sldId id="480" r:id="rId29"/>
    <p:sldId id="482" r:id="rId30"/>
    <p:sldId id="314" r:id="rId31"/>
    <p:sldId id="429" r:id="rId32"/>
    <p:sldId id="469" r:id="rId33"/>
    <p:sldId id="470" r:id="rId34"/>
    <p:sldId id="471" r:id="rId35"/>
    <p:sldId id="472" r:id="rId36"/>
    <p:sldId id="473" r:id="rId37"/>
    <p:sldId id="485" r:id="rId38"/>
    <p:sldId id="474" r:id="rId39"/>
    <p:sldId id="432" r:id="rId40"/>
    <p:sldId id="475" r:id="rId41"/>
    <p:sldId id="476" r:id="rId42"/>
    <p:sldId id="484" r:id="rId43"/>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197" autoAdjust="0"/>
  </p:normalViewPr>
  <p:slideViewPr>
    <p:cSldViewPr snapToGrid="0">
      <p:cViewPr>
        <p:scale>
          <a:sx n="50" d="100"/>
          <a:sy n="50" d="100"/>
        </p:scale>
        <p:origin x="12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YNABOOK\OneDrive\Documentos\RENDICION%202025%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PRESUPUESTO INSTITUCIONAL 2025</a:t>
            </a:r>
          </a:p>
        </c:rich>
      </c:tx>
      <c:layout>
        <c:manualLayout>
          <c:xMode val="edge"/>
          <c:yMode val="edge"/>
          <c:x val="0.2627289985006721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EC"/>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Hoja2!$E$4</c:f>
              <c:strCache>
                <c:ptCount val="1"/>
                <c:pt idx="0">
                  <c:v>CANTIDAD</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13D2-4FA9-8554-178E40907B6E}"/>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13D2-4FA9-8554-178E40907B6E}"/>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13D2-4FA9-8554-178E40907B6E}"/>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13D2-4FA9-8554-178E40907B6E}"/>
              </c:ext>
            </c:extLst>
          </c:dPt>
          <c:dPt>
            <c:idx val="4"/>
            <c:bubble3D val="0"/>
            <c:explosion val="16"/>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13D2-4FA9-8554-178E40907B6E}"/>
              </c:ext>
            </c:extLst>
          </c:dPt>
          <c:dLbls>
            <c:dLbl>
              <c:idx val="0"/>
              <c:layout>
                <c:manualLayout>
                  <c:x val="-0.22578148723301611"/>
                  <c:y val="2.0778144726064708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3D2-4FA9-8554-178E40907B6E}"/>
                </c:ext>
              </c:extLst>
            </c:dLbl>
            <c:dLbl>
              <c:idx val="1"/>
              <c:layout>
                <c:manualLayout>
                  <c:x val="-2.7354857445783575E-3"/>
                  <c:y val="-6.5192857871691268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3D2-4FA9-8554-178E40907B6E}"/>
                </c:ext>
              </c:extLst>
            </c:dLbl>
            <c:dLbl>
              <c:idx val="3"/>
              <c:layout>
                <c:manualLayout>
                  <c:x val="7.5617354555377353E-2"/>
                  <c:y val="0.2763693976651978"/>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3D2-4FA9-8554-178E40907B6E}"/>
                </c:ext>
              </c:extLst>
            </c:dLbl>
            <c:dLbl>
              <c:idx val="4"/>
              <c:layout>
                <c:manualLayout>
                  <c:x val="-0.10067975994922426"/>
                  <c:y val="-9.305893432344312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3D2-4FA9-8554-178E40907B6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EC"/>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Hoja2!$D$5:$D$9</c:f>
              <c:strCache>
                <c:ptCount val="5"/>
                <c:pt idx="0">
                  <c:v>ALICUOTA DICIEMBRE 2024</c:v>
                </c:pt>
                <c:pt idx="1">
                  <c:v>SALDO SOBRANTE  AÑO 2024</c:v>
                </c:pt>
                <c:pt idx="2">
                  <c:v>INGRESOS PROPIOS </c:v>
                </c:pt>
                <c:pt idx="3">
                  <c:v>DEVOLUCION IVA AÑOS ANTERIORES </c:v>
                </c:pt>
                <c:pt idx="4">
                  <c:v>INGRESOS DEL APORTE MEF </c:v>
                </c:pt>
              </c:strCache>
              <c:extLst/>
            </c:strRef>
          </c:cat>
          <c:val>
            <c:numRef>
              <c:f>Hoja2!$E$5:$E$9</c:f>
              <c:numCache>
                <c:formatCode>#,##0.00</c:formatCode>
                <c:ptCount val="5"/>
                <c:pt idx="0">
                  <c:v>30262.78</c:v>
                </c:pt>
                <c:pt idx="1">
                  <c:v>12080.02</c:v>
                </c:pt>
                <c:pt idx="2" formatCode="_(* #,##0.00_);_(* \(#,##0.00\);_(* &quot;-&quot;??_);_(@_)">
                  <c:v>4147.01</c:v>
                </c:pt>
                <c:pt idx="3" formatCode="_(* #,##0.00_);_(* \(#,##0.00\);_(* &quot;-&quot;??_);_(@_)">
                  <c:v>11730.04</c:v>
                </c:pt>
                <c:pt idx="4" formatCode="_(* #,##0.00_);_(* \(#,##0.00\);_(* &quot;-&quot;??_);_(@_)">
                  <c:v>283141.93</c:v>
                </c:pt>
              </c:numCache>
              <c:extLst/>
            </c:numRef>
          </c:val>
          <c:extLst>
            <c:ext xmlns:c16="http://schemas.microsoft.com/office/drawing/2014/chart" uri="{C3380CC4-5D6E-409C-BE32-E72D297353CC}">
              <c16:uniqueId val="{0000000A-13D2-4FA9-8554-178E40907B6E}"/>
            </c:ext>
          </c:extLst>
        </c:ser>
        <c:dLbls>
          <c:dLblPos val="bestFit"/>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C"/>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5362FF-BE22-4E8F-B29D-8C57CEA38286}" type="doc">
      <dgm:prSet loTypeId="urn:microsoft.com/office/officeart/2009/3/layout/SnapshotPictureList" loCatId="picture" qsTypeId="urn:microsoft.com/office/officeart/2005/8/quickstyle/simple1" qsCatId="simple" csTypeId="urn:microsoft.com/office/officeart/2005/8/colors/accent2_1" csCatId="accent2" phldr="1"/>
      <dgm:spPr/>
      <dgm:t>
        <a:bodyPr/>
        <a:lstStyle/>
        <a:p>
          <a:endParaRPr lang="es-EC"/>
        </a:p>
      </dgm:t>
    </dgm:pt>
    <dgm:pt modelId="{3242E604-D2FF-4858-9299-B8517841FA76}">
      <dgm:prSet phldrT="[Texto]" custT="1"/>
      <dgm:spPr/>
      <dgm:t>
        <a:bodyPr/>
        <a:lstStyle/>
        <a:p>
          <a:pPr algn="ctr"/>
          <a:r>
            <a:rPr lang="es-ES_tradnl" sz="3200" b="1" dirty="0">
              <a:solidFill>
                <a:schemeClr val="tx2">
                  <a:lumMod val="50000"/>
                  <a:lumOff val="50000"/>
                </a:schemeClr>
              </a:solidFill>
              <a:effectLst>
                <a:outerShdw blurRad="38100" dist="38100" dir="2700000" algn="tl">
                  <a:srgbClr val="000000">
                    <a:alpha val="43137"/>
                  </a:srgbClr>
                </a:outerShdw>
              </a:effectLst>
              <a:latin typeface="Baskerville Old Face" panose="02020602080505020303" pitchFamily="18" charset="0"/>
            </a:rPr>
            <a:t>El artículo 204 de la Constitución de la República del Ecuador</a:t>
          </a:r>
          <a:endParaRPr lang="es-EC" sz="3200" b="1" dirty="0">
            <a:solidFill>
              <a:schemeClr val="tx2">
                <a:lumMod val="50000"/>
                <a:lumOff val="50000"/>
              </a:schemeClr>
            </a:solidFill>
            <a:effectLst>
              <a:outerShdw blurRad="38100" dist="38100" dir="2700000" algn="tl">
                <a:srgbClr val="000000">
                  <a:alpha val="43137"/>
                </a:srgbClr>
              </a:outerShdw>
            </a:effectLst>
            <a:latin typeface="Baskerville Old Face" panose="02020602080505020303" pitchFamily="18" charset="0"/>
          </a:endParaRPr>
        </a:p>
      </dgm:t>
    </dgm:pt>
    <dgm:pt modelId="{8444BFEE-9697-4D69-80C9-92E61FC24DD6}" type="parTrans" cxnId="{1E651168-49D3-42DC-8600-F4F3855C7EA6}">
      <dgm:prSet/>
      <dgm:spPr/>
      <dgm:t>
        <a:bodyPr/>
        <a:lstStyle/>
        <a:p>
          <a:endParaRPr lang="es-EC"/>
        </a:p>
      </dgm:t>
    </dgm:pt>
    <dgm:pt modelId="{42B4005F-64A4-4776-B27A-DC267BB5F9BE}" type="sibTrans" cxnId="{1E651168-49D3-42DC-8600-F4F3855C7EA6}">
      <dgm:prSet/>
      <dgm:spPr/>
      <dgm:t>
        <a:bodyPr/>
        <a:lstStyle/>
        <a:p>
          <a:endParaRPr lang="es-EC"/>
        </a:p>
      </dgm:t>
    </dgm:pt>
    <dgm:pt modelId="{9A24988F-5F00-4507-93B1-2868C9E8ED10}">
      <dgm:prSet phldrT="[Texto]" custT="1"/>
      <dgm:spPr/>
      <dgm:t>
        <a:bodyPr/>
        <a:lstStyle/>
        <a:p>
          <a:pPr algn="ctr"/>
          <a:r>
            <a:rPr lang="es-ES_tradnl" sz="1200" i="1" dirty="0"/>
            <a:t>"</a:t>
          </a:r>
          <a:r>
            <a:rPr lang="es-ES_tradnl" sz="2400" b="1" i="1" dirty="0"/>
            <a:t>El pueblo es el mandante y primer fiscalizador del poder público, en ejercicio de su derecho a la participación</a:t>
          </a:r>
          <a:endParaRPr lang="es-EC" sz="2400" b="1" dirty="0"/>
        </a:p>
      </dgm:t>
    </dgm:pt>
    <dgm:pt modelId="{34995E6A-C27E-4BE4-98C8-A7A2964BCEDB}" type="parTrans" cxnId="{CF906706-F501-4ADC-BF36-1A9B6F5E063C}">
      <dgm:prSet/>
      <dgm:spPr/>
      <dgm:t>
        <a:bodyPr/>
        <a:lstStyle/>
        <a:p>
          <a:endParaRPr lang="es-EC"/>
        </a:p>
      </dgm:t>
    </dgm:pt>
    <dgm:pt modelId="{41BA1B8B-6893-4D2C-8BD7-CC506415AF60}" type="sibTrans" cxnId="{CF906706-F501-4ADC-BF36-1A9B6F5E063C}">
      <dgm:prSet/>
      <dgm:spPr/>
      <dgm:t>
        <a:bodyPr/>
        <a:lstStyle/>
        <a:p>
          <a:endParaRPr lang="es-EC"/>
        </a:p>
      </dgm:t>
    </dgm:pt>
    <dgm:pt modelId="{9FF30D85-435A-4126-8C78-A1BF633BCC36}" type="pres">
      <dgm:prSet presAssocID="{C25362FF-BE22-4E8F-B29D-8C57CEA38286}" presName="Name0" presStyleCnt="0">
        <dgm:presLayoutVars>
          <dgm:chMax/>
          <dgm:chPref/>
          <dgm:dir/>
          <dgm:animLvl val="lvl"/>
        </dgm:presLayoutVars>
      </dgm:prSet>
      <dgm:spPr/>
    </dgm:pt>
    <dgm:pt modelId="{C1C176E8-D160-42A6-A8C5-54F8B96E381A}" type="pres">
      <dgm:prSet presAssocID="{3242E604-D2FF-4858-9299-B8517841FA76}" presName="composite" presStyleCnt="0"/>
      <dgm:spPr/>
    </dgm:pt>
    <dgm:pt modelId="{76D1EEFB-D0DB-419A-B722-79D9FC316909}" type="pres">
      <dgm:prSet presAssocID="{3242E604-D2FF-4858-9299-B8517841FA76}" presName="ParentAccentShape" presStyleLbl="trBgShp" presStyleIdx="0" presStyleCnt="2"/>
      <dgm:spPr/>
    </dgm:pt>
    <dgm:pt modelId="{856F08C6-AD71-4861-B6E3-8BCEE7540F88}" type="pres">
      <dgm:prSet presAssocID="{3242E604-D2FF-4858-9299-B8517841FA76}" presName="ParentText" presStyleLbl="revTx" presStyleIdx="0" presStyleCnt="2" custScaleX="131063" custScaleY="377814" custLinFactY="-554250" custLinFactNeighborX="-462" custLinFactNeighborY="-600000">
        <dgm:presLayoutVars>
          <dgm:chMax val="1"/>
          <dgm:chPref val="1"/>
          <dgm:bulletEnabled val="1"/>
        </dgm:presLayoutVars>
      </dgm:prSet>
      <dgm:spPr/>
    </dgm:pt>
    <dgm:pt modelId="{A5843F16-7A46-4018-BDA7-1C0B8C7FE562}" type="pres">
      <dgm:prSet presAssocID="{3242E604-D2FF-4858-9299-B8517841FA76}" presName="ChildText" presStyleLbl="revTx" presStyleIdx="1" presStyleCnt="2" custScaleY="99012" custLinFactNeighborX="-1268" custLinFactNeighborY="1588">
        <dgm:presLayoutVars>
          <dgm:chMax val="0"/>
          <dgm:chPref val="0"/>
        </dgm:presLayoutVars>
      </dgm:prSet>
      <dgm:spPr/>
    </dgm:pt>
    <dgm:pt modelId="{7A6C8D27-1D7B-415C-B7F6-A5892EB8C61D}" type="pres">
      <dgm:prSet presAssocID="{3242E604-D2FF-4858-9299-B8517841FA76}" presName="ChildAccentShape" presStyleLbl="trBgShp" presStyleIdx="1" presStyleCnt="2"/>
      <dgm:spPr/>
    </dgm:pt>
    <dgm:pt modelId="{F059EB4B-579A-4529-8D84-30F97B53F8BA}" type="pres">
      <dgm:prSet presAssocID="{3242E604-D2FF-4858-9299-B8517841FA76}" presName="Image" presStyleLbl="alignImgPlace1" presStyleIdx="0" presStyleCnt="1" custScaleY="96957" custLinFactNeighborX="4464" custLinFactNeighborY="17502"/>
      <dgm:spPr>
        <a:blipFill rotWithShape="1">
          <a:blip xmlns:r="http://schemas.openxmlformats.org/officeDocument/2006/relationships" r:embed="rId1"/>
          <a:srcRect/>
          <a:stretch>
            <a:fillRect t="-66000" b="-66000"/>
          </a:stretch>
        </a:blipFill>
      </dgm:spPr>
    </dgm:pt>
  </dgm:ptLst>
  <dgm:cxnLst>
    <dgm:cxn modelId="{CF906706-F501-4ADC-BF36-1A9B6F5E063C}" srcId="{3242E604-D2FF-4858-9299-B8517841FA76}" destId="{9A24988F-5F00-4507-93B1-2868C9E8ED10}" srcOrd="0" destOrd="0" parTransId="{34995E6A-C27E-4BE4-98C8-A7A2964BCEDB}" sibTransId="{41BA1B8B-6893-4D2C-8BD7-CC506415AF60}"/>
    <dgm:cxn modelId="{1E651168-49D3-42DC-8600-F4F3855C7EA6}" srcId="{C25362FF-BE22-4E8F-B29D-8C57CEA38286}" destId="{3242E604-D2FF-4858-9299-B8517841FA76}" srcOrd="0" destOrd="0" parTransId="{8444BFEE-9697-4D69-80C9-92E61FC24DD6}" sibTransId="{42B4005F-64A4-4776-B27A-DC267BB5F9BE}"/>
    <dgm:cxn modelId="{18A2857A-5024-45DE-B780-69F942C35194}" type="presOf" srcId="{C25362FF-BE22-4E8F-B29D-8C57CEA38286}" destId="{9FF30D85-435A-4126-8C78-A1BF633BCC36}" srcOrd="0" destOrd="0" presId="urn:microsoft.com/office/officeart/2009/3/layout/SnapshotPictureList"/>
    <dgm:cxn modelId="{78BD6B92-76EF-422E-8CC0-EDC041B60A31}" type="presOf" srcId="{3242E604-D2FF-4858-9299-B8517841FA76}" destId="{856F08C6-AD71-4861-B6E3-8BCEE7540F88}" srcOrd="0" destOrd="0" presId="urn:microsoft.com/office/officeart/2009/3/layout/SnapshotPictureList"/>
    <dgm:cxn modelId="{E2218BAE-3997-4A9F-8B0D-2ECEA0B57457}" type="presOf" srcId="{9A24988F-5F00-4507-93B1-2868C9E8ED10}" destId="{A5843F16-7A46-4018-BDA7-1C0B8C7FE562}" srcOrd="0" destOrd="0" presId="urn:microsoft.com/office/officeart/2009/3/layout/SnapshotPictureList"/>
    <dgm:cxn modelId="{53CD9437-B491-48CB-BB91-79FCFEC9ECB4}" type="presParOf" srcId="{9FF30D85-435A-4126-8C78-A1BF633BCC36}" destId="{C1C176E8-D160-42A6-A8C5-54F8B96E381A}" srcOrd="0" destOrd="0" presId="urn:microsoft.com/office/officeart/2009/3/layout/SnapshotPictureList"/>
    <dgm:cxn modelId="{8F98E088-1930-4913-9181-10D9DBB20E3F}" type="presParOf" srcId="{C1C176E8-D160-42A6-A8C5-54F8B96E381A}" destId="{76D1EEFB-D0DB-419A-B722-79D9FC316909}" srcOrd="0" destOrd="0" presId="urn:microsoft.com/office/officeart/2009/3/layout/SnapshotPictureList"/>
    <dgm:cxn modelId="{7E7C4427-5D78-41CB-86D9-F9EF411EA38A}" type="presParOf" srcId="{C1C176E8-D160-42A6-A8C5-54F8B96E381A}" destId="{856F08C6-AD71-4861-B6E3-8BCEE7540F88}" srcOrd="1" destOrd="0" presId="urn:microsoft.com/office/officeart/2009/3/layout/SnapshotPictureList"/>
    <dgm:cxn modelId="{E12EC231-54BA-4F08-B7E2-49878E77AF78}" type="presParOf" srcId="{C1C176E8-D160-42A6-A8C5-54F8B96E381A}" destId="{A5843F16-7A46-4018-BDA7-1C0B8C7FE562}" srcOrd="2" destOrd="0" presId="urn:microsoft.com/office/officeart/2009/3/layout/SnapshotPictureList"/>
    <dgm:cxn modelId="{62A1D6A5-E099-4237-8539-DD4E4E6EE234}" type="presParOf" srcId="{C1C176E8-D160-42A6-A8C5-54F8B96E381A}" destId="{7A6C8D27-1D7B-415C-B7F6-A5892EB8C61D}" srcOrd="3" destOrd="0" presId="urn:microsoft.com/office/officeart/2009/3/layout/SnapshotPictureList"/>
    <dgm:cxn modelId="{15B6F41F-17AF-4F94-8D04-1E65B9B5E60E}" type="presParOf" srcId="{C1C176E8-D160-42A6-A8C5-54F8B96E381A}" destId="{F059EB4B-579A-4529-8D84-30F97B53F8BA}" srcOrd="4" destOrd="0" presId="urn:microsoft.com/office/officeart/2009/3/layout/Snapshot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4E9624-F9A9-45EE-9EF5-8960EABE95A1}"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n-US"/>
        </a:p>
      </dgm:t>
    </dgm:pt>
    <dgm:pt modelId="{83B4E8D7-864B-44B8-9FA2-1DADB5997266}">
      <dgm:prSet/>
      <dgm:spPr/>
      <dgm:t>
        <a:bodyPr/>
        <a:lstStyle/>
        <a:p>
          <a:endParaRPr lang="en-US" dirty="0"/>
        </a:p>
      </dgm:t>
    </dgm:pt>
    <dgm:pt modelId="{EB9E4B0E-CA03-47D7-8FD6-D28B5BCE25BC}" type="parTrans" cxnId="{DD6626CB-1EF1-430A-8F3F-B6B2DA644584}">
      <dgm:prSet/>
      <dgm:spPr/>
      <dgm:t>
        <a:bodyPr/>
        <a:lstStyle/>
        <a:p>
          <a:endParaRPr lang="en-US"/>
        </a:p>
      </dgm:t>
    </dgm:pt>
    <dgm:pt modelId="{1077A28A-A9EB-46EA-B3A0-CD3DB284E4DA}" type="sibTrans" cxnId="{DD6626CB-1EF1-430A-8F3F-B6B2DA644584}">
      <dgm:prSet/>
      <dgm:spPr/>
      <dgm:t>
        <a:bodyPr/>
        <a:lstStyle/>
        <a:p>
          <a:endParaRPr lang="en-US"/>
        </a:p>
      </dgm:t>
    </dgm:pt>
    <dgm:pt modelId="{04F93B58-DFAC-4872-B593-CC6D63017F46}">
      <dgm:prSet/>
      <dgm:spPr/>
      <dgm:t>
        <a:bodyPr/>
        <a:lstStyle/>
        <a:p>
          <a:r>
            <a:rPr lang="en-US" b="1" dirty="0"/>
            <a:t> 1.- </a:t>
          </a:r>
          <a:r>
            <a:rPr lang="es-EC" b="1" dirty="0"/>
            <a:t>FISICO AMBIENTAL</a:t>
          </a:r>
          <a:endParaRPr lang="en-US" b="1" dirty="0"/>
        </a:p>
      </dgm:t>
    </dgm:pt>
    <dgm:pt modelId="{2ACC8B2A-CFC9-451B-B51D-1854DAC31B93}" type="parTrans" cxnId="{7EB30961-A76E-4F25-8B73-503C67284742}">
      <dgm:prSet/>
      <dgm:spPr/>
      <dgm:t>
        <a:bodyPr/>
        <a:lstStyle/>
        <a:p>
          <a:endParaRPr lang="en-US"/>
        </a:p>
      </dgm:t>
    </dgm:pt>
    <dgm:pt modelId="{ACC08678-C0AB-4D70-AAFB-698EBC479405}" type="sibTrans" cxnId="{7EB30961-A76E-4F25-8B73-503C67284742}">
      <dgm:prSet/>
      <dgm:spPr/>
      <dgm:t>
        <a:bodyPr/>
        <a:lstStyle/>
        <a:p>
          <a:endParaRPr lang="en-US"/>
        </a:p>
      </dgm:t>
    </dgm:pt>
    <dgm:pt modelId="{97471579-E83C-4827-B8B3-73E6EF4D8B26}">
      <dgm:prSet/>
      <dgm:spPr/>
      <dgm:t>
        <a:bodyPr/>
        <a:lstStyle/>
        <a:p>
          <a:r>
            <a:rPr lang="en-US" b="1" dirty="0"/>
            <a:t>2.- ECONOMICO PRODUCTIVO</a:t>
          </a:r>
        </a:p>
        <a:p>
          <a:r>
            <a:rPr lang="en-US" b="1" dirty="0"/>
            <a:t> </a:t>
          </a:r>
          <a:endParaRPr lang="en-US" dirty="0"/>
        </a:p>
      </dgm:t>
    </dgm:pt>
    <dgm:pt modelId="{5A2CD64D-217B-49B1-954F-B31672BFE1E1}" type="parTrans" cxnId="{F18EB7F6-70CE-458E-A058-E9A44DAF6E2B}">
      <dgm:prSet/>
      <dgm:spPr/>
      <dgm:t>
        <a:bodyPr/>
        <a:lstStyle/>
        <a:p>
          <a:endParaRPr lang="en-US"/>
        </a:p>
      </dgm:t>
    </dgm:pt>
    <dgm:pt modelId="{83B2037F-9349-4DFB-BEDC-19EEA911B144}" type="sibTrans" cxnId="{F18EB7F6-70CE-458E-A058-E9A44DAF6E2B}">
      <dgm:prSet/>
      <dgm:spPr/>
      <dgm:t>
        <a:bodyPr/>
        <a:lstStyle/>
        <a:p>
          <a:endParaRPr lang="en-US"/>
        </a:p>
      </dgm:t>
    </dgm:pt>
    <dgm:pt modelId="{BC8AE1BE-3850-4E8C-857A-07A4B8429535}">
      <dgm:prSet/>
      <dgm:spPr/>
      <dgm:t>
        <a:bodyPr/>
        <a:lstStyle/>
        <a:p>
          <a:r>
            <a:rPr lang="en-US" b="1" dirty="0"/>
            <a:t>3.- ASENTAMIENTOS HUMANOS</a:t>
          </a:r>
          <a:endParaRPr lang="en-US" dirty="0"/>
        </a:p>
      </dgm:t>
    </dgm:pt>
    <dgm:pt modelId="{03DAFF4B-35B9-43E3-B26B-922A018C44CF}" type="parTrans" cxnId="{43426FB6-95FF-48A8-92AF-F91C5D58FCEC}">
      <dgm:prSet/>
      <dgm:spPr/>
      <dgm:t>
        <a:bodyPr/>
        <a:lstStyle/>
        <a:p>
          <a:endParaRPr lang="en-US"/>
        </a:p>
      </dgm:t>
    </dgm:pt>
    <dgm:pt modelId="{C133D1F7-CE0D-44C9-B075-1951B89487EF}" type="sibTrans" cxnId="{43426FB6-95FF-48A8-92AF-F91C5D58FCEC}">
      <dgm:prSet/>
      <dgm:spPr/>
      <dgm:t>
        <a:bodyPr/>
        <a:lstStyle/>
        <a:p>
          <a:endParaRPr lang="en-US"/>
        </a:p>
      </dgm:t>
    </dgm:pt>
    <dgm:pt modelId="{CA11D168-4C2B-4AD2-A517-58E7D542360D}">
      <dgm:prSet/>
      <dgm:spPr/>
      <dgm:t>
        <a:bodyPr/>
        <a:lstStyle/>
        <a:p>
          <a:r>
            <a:rPr lang="en-US" b="1" dirty="0"/>
            <a:t>4.-  SOCIO-CULTURAL</a:t>
          </a:r>
          <a:endParaRPr lang="en-US" dirty="0"/>
        </a:p>
      </dgm:t>
    </dgm:pt>
    <dgm:pt modelId="{627A6ACF-0B97-432A-914E-8F6290DEE466}" type="parTrans" cxnId="{0A7BC019-91F5-4897-A5B0-BF2EE4F99CCC}">
      <dgm:prSet/>
      <dgm:spPr/>
      <dgm:t>
        <a:bodyPr/>
        <a:lstStyle/>
        <a:p>
          <a:endParaRPr lang="en-US"/>
        </a:p>
      </dgm:t>
    </dgm:pt>
    <dgm:pt modelId="{3B7C0A4D-99D9-476C-BC1B-C18B7358B09E}" type="sibTrans" cxnId="{0A7BC019-91F5-4897-A5B0-BF2EE4F99CCC}">
      <dgm:prSet/>
      <dgm:spPr/>
      <dgm:t>
        <a:bodyPr/>
        <a:lstStyle/>
        <a:p>
          <a:endParaRPr lang="en-US"/>
        </a:p>
      </dgm:t>
    </dgm:pt>
    <dgm:pt modelId="{5158311D-FFD4-44DF-A9DF-17C645E01017}">
      <dgm:prSet/>
      <dgm:spPr/>
      <dgm:t>
        <a:bodyPr/>
        <a:lstStyle/>
        <a:p>
          <a:r>
            <a:rPr lang="en-US" b="1" dirty="0"/>
            <a:t>5.- POLITICO INSTITUCIONAL</a:t>
          </a:r>
          <a:endParaRPr lang="en-US" dirty="0"/>
        </a:p>
      </dgm:t>
    </dgm:pt>
    <dgm:pt modelId="{21AFBED3-AD86-46CE-A8CB-66F78CD8524D}" type="parTrans" cxnId="{47EC6908-65F3-4B1D-B908-4AB5A91DC581}">
      <dgm:prSet/>
      <dgm:spPr/>
      <dgm:t>
        <a:bodyPr/>
        <a:lstStyle/>
        <a:p>
          <a:endParaRPr lang="en-US"/>
        </a:p>
      </dgm:t>
    </dgm:pt>
    <dgm:pt modelId="{15F4D2B8-4091-40FD-8856-F6CD3DC18574}" type="sibTrans" cxnId="{47EC6908-65F3-4B1D-B908-4AB5A91DC581}">
      <dgm:prSet/>
      <dgm:spPr/>
      <dgm:t>
        <a:bodyPr/>
        <a:lstStyle/>
        <a:p>
          <a:endParaRPr lang="en-US"/>
        </a:p>
      </dgm:t>
    </dgm:pt>
    <dgm:pt modelId="{5C857ECD-3A05-4420-B7E2-5FB09832C714}">
      <dgm:prSet/>
      <dgm:spPr/>
      <dgm:t>
        <a:bodyPr/>
        <a:lstStyle/>
        <a:p>
          <a:endParaRPr lang="en-US" dirty="0"/>
        </a:p>
      </dgm:t>
    </dgm:pt>
    <dgm:pt modelId="{89E046C8-4693-45AD-AB44-D6450F59059B}" type="parTrans" cxnId="{74DC32EB-853B-4B01-8E32-F2AB34473436}">
      <dgm:prSet/>
      <dgm:spPr/>
      <dgm:t>
        <a:bodyPr/>
        <a:lstStyle/>
        <a:p>
          <a:endParaRPr lang="en-US"/>
        </a:p>
      </dgm:t>
    </dgm:pt>
    <dgm:pt modelId="{184F40DA-23E4-453D-B0DF-81A2F9BF4E87}" type="sibTrans" cxnId="{74DC32EB-853B-4B01-8E32-F2AB34473436}">
      <dgm:prSet/>
      <dgm:spPr/>
      <dgm:t>
        <a:bodyPr/>
        <a:lstStyle/>
        <a:p>
          <a:endParaRPr lang="en-US"/>
        </a:p>
      </dgm:t>
    </dgm:pt>
    <dgm:pt modelId="{684F1650-62B8-478F-8599-60FE25647139}" type="pres">
      <dgm:prSet presAssocID="{424E9624-F9A9-45EE-9EF5-8960EABE95A1}" presName="vert0" presStyleCnt="0">
        <dgm:presLayoutVars>
          <dgm:dir/>
          <dgm:animOne val="branch"/>
          <dgm:animLvl val="lvl"/>
        </dgm:presLayoutVars>
      </dgm:prSet>
      <dgm:spPr/>
    </dgm:pt>
    <dgm:pt modelId="{4A3CC76F-7DCB-4A2C-99E1-C0C9D3DCCAA0}" type="pres">
      <dgm:prSet presAssocID="{83B4E8D7-864B-44B8-9FA2-1DADB5997266}" presName="thickLine" presStyleLbl="alignNode1" presStyleIdx="0" presStyleCnt="1"/>
      <dgm:spPr/>
    </dgm:pt>
    <dgm:pt modelId="{CA04FABE-12E1-4D82-9F58-9331460EBE83}" type="pres">
      <dgm:prSet presAssocID="{83B4E8D7-864B-44B8-9FA2-1DADB5997266}" presName="horz1" presStyleCnt="0"/>
      <dgm:spPr/>
    </dgm:pt>
    <dgm:pt modelId="{0B460B5F-4FE6-4747-8DC7-86AF96D25969}" type="pres">
      <dgm:prSet presAssocID="{83B4E8D7-864B-44B8-9FA2-1DADB5997266}" presName="tx1" presStyleLbl="revTx" presStyleIdx="0" presStyleCnt="7"/>
      <dgm:spPr/>
    </dgm:pt>
    <dgm:pt modelId="{D86DB444-602F-4FB0-BE8F-84F0B4CE481F}" type="pres">
      <dgm:prSet presAssocID="{83B4E8D7-864B-44B8-9FA2-1DADB5997266}" presName="vert1" presStyleCnt="0"/>
      <dgm:spPr/>
    </dgm:pt>
    <dgm:pt modelId="{28D70BEC-00B8-48CC-8ACC-A80EE19955D1}" type="pres">
      <dgm:prSet presAssocID="{04F93B58-DFAC-4872-B593-CC6D63017F46}" presName="vertSpace2a" presStyleCnt="0"/>
      <dgm:spPr/>
    </dgm:pt>
    <dgm:pt modelId="{19FEA114-1893-4BF3-B0A1-66A476D2A34A}" type="pres">
      <dgm:prSet presAssocID="{04F93B58-DFAC-4872-B593-CC6D63017F46}" presName="horz2" presStyleCnt="0"/>
      <dgm:spPr/>
    </dgm:pt>
    <dgm:pt modelId="{3EB3B36B-6169-4A5D-B8BC-F52D0566C319}" type="pres">
      <dgm:prSet presAssocID="{04F93B58-DFAC-4872-B593-CC6D63017F46}" presName="horzSpace2" presStyleCnt="0"/>
      <dgm:spPr/>
    </dgm:pt>
    <dgm:pt modelId="{688452C9-941D-4BB0-8757-6D74D9FFD941}" type="pres">
      <dgm:prSet presAssocID="{04F93B58-DFAC-4872-B593-CC6D63017F46}" presName="tx2" presStyleLbl="revTx" presStyleIdx="1" presStyleCnt="7"/>
      <dgm:spPr/>
    </dgm:pt>
    <dgm:pt modelId="{3D5DA96F-C58C-4328-810D-D09150041E99}" type="pres">
      <dgm:prSet presAssocID="{04F93B58-DFAC-4872-B593-CC6D63017F46}" presName="vert2" presStyleCnt="0"/>
      <dgm:spPr/>
    </dgm:pt>
    <dgm:pt modelId="{506F39CA-76D3-4075-9197-6A47B5ED0467}" type="pres">
      <dgm:prSet presAssocID="{04F93B58-DFAC-4872-B593-CC6D63017F46}" presName="thinLine2b" presStyleLbl="callout" presStyleIdx="0" presStyleCnt="6"/>
      <dgm:spPr/>
    </dgm:pt>
    <dgm:pt modelId="{F7F66A8F-DAB1-49A0-9178-A04511673259}" type="pres">
      <dgm:prSet presAssocID="{04F93B58-DFAC-4872-B593-CC6D63017F46}" presName="vertSpace2b" presStyleCnt="0"/>
      <dgm:spPr/>
    </dgm:pt>
    <dgm:pt modelId="{C89E7C48-BFC2-45E8-92FB-A159799AD394}" type="pres">
      <dgm:prSet presAssocID="{97471579-E83C-4827-B8B3-73E6EF4D8B26}" presName="horz2" presStyleCnt="0"/>
      <dgm:spPr/>
    </dgm:pt>
    <dgm:pt modelId="{00F02510-3E0F-4040-A90C-B6349D680F87}" type="pres">
      <dgm:prSet presAssocID="{97471579-E83C-4827-B8B3-73E6EF4D8B26}" presName="horzSpace2" presStyleCnt="0"/>
      <dgm:spPr/>
    </dgm:pt>
    <dgm:pt modelId="{927B5B16-C1E2-436C-A07E-EBC3BEE69DBB}" type="pres">
      <dgm:prSet presAssocID="{97471579-E83C-4827-B8B3-73E6EF4D8B26}" presName="tx2" presStyleLbl="revTx" presStyleIdx="2" presStyleCnt="7"/>
      <dgm:spPr/>
    </dgm:pt>
    <dgm:pt modelId="{72C4A7AA-1261-44EA-94BC-5AFFF13817FC}" type="pres">
      <dgm:prSet presAssocID="{97471579-E83C-4827-B8B3-73E6EF4D8B26}" presName="vert2" presStyleCnt="0"/>
      <dgm:spPr/>
    </dgm:pt>
    <dgm:pt modelId="{603FC139-2106-4F05-AE4D-B13246DC8577}" type="pres">
      <dgm:prSet presAssocID="{97471579-E83C-4827-B8B3-73E6EF4D8B26}" presName="thinLine2b" presStyleLbl="callout" presStyleIdx="1" presStyleCnt="6"/>
      <dgm:spPr/>
    </dgm:pt>
    <dgm:pt modelId="{696215E2-1989-4829-B4C4-5439FF958630}" type="pres">
      <dgm:prSet presAssocID="{97471579-E83C-4827-B8B3-73E6EF4D8B26}" presName="vertSpace2b" presStyleCnt="0"/>
      <dgm:spPr/>
    </dgm:pt>
    <dgm:pt modelId="{B04269A5-6910-4950-8137-B9E54315E79E}" type="pres">
      <dgm:prSet presAssocID="{BC8AE1BE-3850-4E8C-857A-07A4B8429535}" presName="horz2" presStyleCnt="0"/>
      <dgm:spPr/>
    </dgm:pt>
    <dgm:pt modelId="{C464FC4F-0573-4AB2-918B-AB0DA390794F}" type="pres">
      <dgm:prSet presAssocID="{BC8AE1BE-3850-4E8C-857A-07A4B8429535}" presName="horzSpace2" presStyleCnt="0"/>
      <dgm:spPr/>
    </dgm:pt>
    <dgm:pt modelId="{B53058D6-F573-4993-B87D-970DC37F51BC}" type="pres">
      <dgm:prSet presAssocID="{BC8AE1BE-3850-4E8C-857A-07A4B8429535}" presName="tx2" presStyleLbl="revTx" presStyleIdx="3" presStyleCnt="7"/>
      <dgm:spPr/>
    </dgm:pt>
    <dgm:pt modelId="{B41AA453-95AE-4A85-B00C-858C0F3D212B}" type="pres">
      <dgm:prSet presAssocID="{BC8AE1BE-3850-4E8C-857A-07A4B8429535}" presName="vert2" presStyleCnt="0"/>
      <dgm:spPr/>
    </dgm:pt>
    <dgm:pt modelId="{310A0DDF-ED2F-4E8C-BFD0-73BE717F8E10}" type="pres">
      <dgm:prSet presAssocID="{BC8AE1BE-3850-4E8C-857A-07A4B8429535}" presName="thinLine2b" presStyleLbl="callout" presStyleIdx="2" presStyleCnt="6"/>
      <dgm:spPr/>
    </dgm:pt>
    <dgm:pt modelId="{DB9AC165-055B-4464-93D4-194FDD9DCD11}" type="pres">
      <dgm:prSet presAssocID="{BC8AE1BE-3850-4E8C-857A-07A4B8429535}" presName="vertSpace2b" presStyleCnt="0"/>
      <dgm:spPr/>
    </dgm:pt>
    <dgm:pt modelId="{3932B23E-B5D2-4B80-B42D-D5280E4DA754}" type="pres">
      <dgm:prSet presAssocID="{CA11D168-4C2B-4AD2-A517-58E7D542360D}" presName="horz2" presStyleCnt="0"/>
      <dgm:spPr/>
    </dgm:pt>
    <dgm:pt modelId="{EBB67243-A058-44AF-827F-D9E15E229BCF}" type="pres">
      <dgm:prSet presAssocID="{CA11D168-4C2B-4AD2-A517-58E7D542360D}" presName="horzSpace2" presStyleCnt="0"/>
      <dgm:spPr/>
    </dgm:pt>
    <dgm:pt modelId="{4D711F2A-C438-4365-9C6E-87BEE43EDC68}" type="pres">
      <dgm:prSet presAssocID="{CA11D168-4C2B-4AD2-A517-58E7D542360D}" presName="tx2" presStyleLbl="revTx" presStyleIdx="4" presStyleCnt="7"/>
      <dgm:spPr/>
    </dgm:pt>
    <dgm:pt modelId="{5C7EFED2-8BA3-44A0-A3DA-DD2851D21FE4}" type="pres">
      <dgm:prSet presAssocID="{CA11D168-4C2B-4AD2-A517-58E7D542360D}" presName="vert2" presStyleCnt="0"/>
      <dgm:spPr/>
    </dgm:pt>
    <dgm:pt modelId="{D2D031D8-DD2E-4278-A377-F86E2B3744A7}" type="pres">
      <dgm:prSet presAssocID="{CA11D168-4C2B-4AD2-A517-58E7D542360D}" presName="thinLine2b" presStyleLbl="callout" presStyleIdx="3" presStyleCnt="6"/>
      <dgm:spPr/>
    </dgm:pt>
    <dgm:pt modelId="{BDD416A9-499E-45DF-884C-9D4B56587E33}" type="pres">
      <dgm:prSet presAssocID="{CA11D168-4C2B-4AD2-A517-58E7D542360D}" presName="vertSpace2b" presStyleCnt="0"/>
      <dgm:spPr/>
    </dgm:pt>
    <dgm:pt modelId="{D903CDF4-9125-4AC0-B407-C8797C11A86A}" type="pres">
      <dgm:prSet presAssocID="{5158311D-FFD4-44DF-A9DF-17C645E01017}" presName="horz2" presStyleCnt="0"/>
      <dgm:spPr/>
    </dgm:pt>
    <dgm:pt modelId="{F7C0D507-664F-49D2-8D72-F4BA0991F331}" type="pres">
      <dgm:prSet presAssocID="{5158311D-FFD4-44DF-A9DF-17C645E01017}" presName="horzSpace2" presStyleCnt="0"/>
      <dgm:spPr/>
    </dgm:pt>
    <dgm:pt modelId="{A3A6A519-7F1B-4A4E-BDFA-F3F47C9E59C3}" type="pres">
      <dgm:prSet presAssocID="{5158311D-FFD4-44DF-A9DF-17C645E01017}" presName="tx2" presStyleLbl="revTx" presStyleIdx="5" presStyleCnt="7"/>
      <dgm:spPr/>
    </dgm:pt>
    <dgm:pt modelId="{AAEC85C4-B367-4219-8917-08493F1E542B}" type="pres">
      <dgm:prSet presAssocID="{5158311D-FFD4-44DF-A9DF-17C645E01017}" presName="vert2" presStyleCnt="0"/>
      <dgm:spPr/>
    </dgm:pt>
    <dgm:pt modelId="{341AD1A8-A120-4073-A1A8-9113C688555C}" type="pres">
      <dgm:prSet presAssocID="{5158311D-FFD4-44DF-A9DF-17C645E01017}" presName="thinLine2b" presStyleLbl="callout" presStyleIdx="4" presStyleCnt="6"/>
      <dgm:spPr/>
    </dgm:pt>
    <dgm:pt modelId="{AB1D518F-8701-4896-9D74-32D847A9747B}" type="pres">
      <dgm:prSet presAssocID="{5158311D-FFD4-44DF-A9DF-17C645E01017}" presName="vertSpace2b" presStyleCnt="0"/>
      <dgm:spPr/>
    </dgm:pt>
    <dgm:pt modelId="{F2775C14-82A3-46BB-A4D4-C217B68005BD}" type="pres">
      <dgm:prSet presAssocID="{5C857ECD-3A05-4420-B7E2-5FB09832C714}" presName="horz2" presStyleCnt="0"/>
      <dgm:spPr/>
    </dgm:pt>
    <dgm:pt modelId="{4779EB5E-41C9-4511-8117-5B50A0635920}" type="pres">
      <dgm:prSet presAssocID="{5C857ECD-3A05-4420-B7E2-5FB09832C714}" presName="horzSpace2" presStyleCnt="0"/>
      <dgm:spPr/>
    </dgm:pt>
    <dgm:pt modelId="{1506028D-43D5-4D7E-8D29-FBFB5194F42D}" type="pres">
      <dgm:prSet presAssocID="{5C857ECD-3A05-4420-B7E2-5FB09832C714}" presName="tx2" presStyleLbl="revTx" presStyleIdx="6" presStyleCnt="7"/>
      <dgm:spPr/>
    </dgm:pt>
    <dgm:pt modelId="{F8BC41EC-412A-4801-A0F3-A34309206F38}" type="pres">
      <dgm:prSet presAssocID="{5C857ECD-3A05-4420-B7E2-5FB09832C714}" presName="vert2" presStyleCnt="0"/>
      <dgm:spPr/>
    </dgm:pt>
    <dgm:pt modelId="{7E72E540-3F15-4222-9CB1-85D01E89B785}" type="pres">
      <dgm:prSet presAssocID="{5C857ECD-3A05-4420-B7E2-5FB09832C714}" presName="thinLine2b" presStyleLbl="callout" presStyleIdx="5" presStyleCnt="6"/>
      <dgm:spPr/>
    </dgm:pt>
    <dgm:pt modelId="{27A75C48-EE10-4543-96C6-EBFCDECAC799}" type="pres">
      <dgm:prSet presAssocID="{5C857ECD-3A05-4420-B7E2-5FB09832C714}" presName="vertSpace2b" presStyleCnt="0"/>
      <dgm:spPr/>
    </dgm:pt>
  </dgm:ptLst>
  <dgm:cxnLst>
    <dgm:cxn modelId="{47EC6908-65F3-4B1D-B908-4AB5A91DC581}" srcId="{83B4E8D7-864B-44B8-9FA2-1DADB5997266}" destId="{5158311D-FFD4-44DF-A9DF-17C645E01017}" srcOrd="4" destOrd="0" parTransId="{21AFBED3-AD86-46CE-A8CB-66F78CD8524D}" sibTransId="{15F4D2B8-4091-40FD-8856-F6CD3DC18574}"/>
    <dgm:cxn modelId="{883DCE15-0394-4932-B94C-BF1393DCF06D}" type="presOf" srcId="{5C857ECD-3A05-4420-B7E2-5FB09832C714}" destId="{1506028D-43D5-4D7E-8D29-FBFB5194F42D}" srcOrd="0" destOrd="0" presId="urn:microsoft.com/office/officeart/2008/layout/LinedList"/>
    <dgm:cxn modelId="{0A7BC019-91F5-4897-A5B0-BF2EE4F99CCC}" srcId="{83B4E8D7-864B-44B8-9FA2-1DADB5997266}" destId="{CA11D168-4C2B-4AD2-A517-58E7D542360D}" srcOrd="3" destOrd="0" parTransId="{627A6ACF-0B97-432A-914E-8F6290DEE466}" sibTransId="{3B7C0A4D-99D9-476C-BC1B-C18B7358B09E}"/>
    <dgm:cxn modelId="{96ABB45D-5930-46E6-BC96-E38EC4C6B1C5}" type="presOf" srcId="{83B4E8D7-864B-44B8-9FA2-1DADB5997266}" destId="{0B460B5F-4FE6-4747-8DC7-86AF96D25969}" srcOrd="0" destOrd="0" presId="urn:microsoft.com/office/officeart/2008/layout/LinedList"/>
    <dgm:cxn modelId="{7EB30961-A76E-4F25-8B73-503C67284742}" srcId="{83B4E8D7-864B-44B8-9FA2-1DADB5997266}" destId="{04F93B58-DFAC-4872-B593-CC6D63017F46}" srcOrd="0" destOrd="0" parTransId="{2ACC8B2A-CFC9-451B-B51D-1854DAC31B93}" sibTransId="{ACC08678-C0AB-4D70-AAFB-698EBC479405}"/>
    <dgm:cxn modelId="{C36F5E7E-8E65-40C5-B9AF-A6330A17CE37}" type="presOf" srcId="{BC8AE1BE-3850-4E8C-857A-07A4B8429535}" destId="{B53058D6-F573-4993-B87D-970DC37F51BC}" srcOrd="0" destOrd="0" presId="urn:microsoft.com/office/officeart/2008/layout/LinedList"/>
    <dgm:cxn modelId="{D5A73B9F-DDC4-436B-9720-024FB0570AA3}" type="presOf" srcId="{424E9624-F9A9-45EE-9EF5-8960EABE95A1}" destId="{684F1650-62B8-478F-8599-60FE25647139}" srcOrd="0" destOrd="0" presId="urn:microsoft.com/office/officeart/2008/layout/LinedList"/>
    <dgm:cxn modelId="{2A1BEBB1-D71E-453F-A734-CE5381E8F5C0}" type="presOf" srcId="{5158311D-FFD4-44DF-A9DF-17C645E01017}" destId="{A3A6A519-7F1B-4A4E-BDFA-F3F47C9E59C3}" srcOrd="0" destOrd="0" presId="urn:microsoft.com/office/officeart/2008/layout/LinedList"/>
    <dgm:cxn modelId="{43426FB6-95FF-48A8-92AF-F91C5D58FCEC}" srcId="{83B4E8D7-864B-44B8-9FA2-1DADB5997266}" destId="{BC8AE1BE-3850-4E8C-857A-07A4B8429535}" srcOrd="2" destOrd="0" parTransId="{03DAFF4B-35B9-43E3-B26B-922A018C44CF}" sibTransId="{C133D1F7-CE0D-44C9-B075-1951B89487EF}"/>
    <dgm:cxn modelId="{F2809AC1-CF25-4FDD-8F53-2912E35FC9F2}" type="presOf" srcId="{CA11D168-4C2B-4AD2-A517-58E7D542360D}" destId="{4D711F2A-C438-4365-9C6E-87BEE43EDC68}" srcOrd="0" destOrd="0" presId="urn:microsoft.com/office/officeart/2008/layout/LinedList"/>
    <dgm:cxn modelId="{6E9AD6C6-C13B-4732-B0EC-619894F35452}" type="presOf" srcId="{04F93B58-DFAC-4872-B593-CC6D63017F46}" destId="{688452C9-941D-4BB0-8757-6D74D9FFD941}" srcOrd="0" destOrd="0" presId="urn:microsoft.com/office/officeart/2008/layout/LinedList"/>
    <dgm:cxn modelId="{DD6626CB-1EF1-430A-8F3F-B6B2DA644584}" srcId="{424E9624-F9A9-45EE-9EF5-8960EABE95A1}" destId="{83B4E8D7-864B-44B8-9FA2-1DADB5997266}" srcOrd="0" destOrd="0" parTransId="{EB9E4B0E-CA03-47D7-8FD6-D28B5BCE25BC}" sibTransId="{1077A28A-A9EB-46EA-B3A0-CD3DB284E4DA}"/>
    <dgm:cxn modelId="{9A359CCC-7858-4D56-A8EE-D8A4AF5D331E}" type="presOf" srcId="{97471579-E83C-4827-B8B3-73E6EF4D8B26}" destId="{927B5B16-C1E2-436C-A07E-EBC3BEE69DBB}" srcOrd="0" destOrd="0" presId="urn:microsoft.com/office/officeart/2008/layout/LinedList"/>
    <dgm:cxn modelId="{74DC32EB-853B-4B01-8E32-F2AB34473436}" srcId="{83B4E8D7-864B-44B8-9FA2-1DADB5997266}" destId="{5C857ECD-3A05-4420-B7E2-5FB09832C714}" srcOrd="5" destOrd="0" parTransId="{89E046C8-4693-45AD-AB44-D6450F59059B}" sibTransId="{184F40DA-23E4-453D-B0DF-81A2F9BF4E87}"/>
    <dgm:cxn modelId="{F18EB7F6-70CE-458E-A058-E9A44DAF6E2B}" srcId="{83B4E8D7-864B-44B8-9FA2-1DADB5997266}" destId="{97471579-E83C-4827-B8B3-73E6EF4D8B26}" srcOrd="1" destOrd="0" parTransId="{5A2CD64D-217B-49B1-954F-B31672BFE1E1}" sibTransId="{83B2037F-9349-4DFB-BEDC-19EEA911B144}"/>
    <dgm:cxn modelId="{8FC6C1E4-3707-4CA0-8283-4B6CFCF6C7F8}" type="presParOf" srcId="{684F1650-62B8-478F-8599-60FE25647139}" destId="{4A3CC76F-7DCB-4A2C-99E1-C0C9D3DCCAA0}" srcOrd="0" destOrd="0" presId="urn:microsoft.com/office/officeart/2008/layout/LinedList"/>
    <dgm:cxn modelId="{AF1820D5-951A-4BCF-BAB1-CD24DD327C5E}" type="presParOf" srcId="{684F1650-62B8-478F-8599-60FE25647139}" destId="{CA04FABE-12E1-4D82-9F58-9331460EBE83}" srcOrd="1" destOrd="0" presId="urn:microsoft.com/office/officeart/2008/layout/LinedList"/>
    <dgm:cxn modelId="{E705F2A7-5E6C-4390-AD01-0124CF2640BB}" type="presParOf" srcId="{CA04FABE-12E1-4D82-9F58-9331460EBE83}" destId="{0B460B5F-4FE6-4747-8DC7-86AF96D25969}" srcOrd="0" destOrd="0" presId="urn:microsoft.com/office/officeart/2008/layout/LinedList"/>
    <dgm:cxn modelId="{28166BF9-301E-47EA-90FD-E3203FD28308}" type="presParOf" srcId="{CA04FABE-12E1-4D82-9F58-9331460EBE83}" destId="{D86DB444-602F-4FB0-BE8F-84F0B4CE481F}" srcOrd="1" destOrd="0" presId="urn:microsoft.com/office/officeart/2008/layout/LinedList"/>
    <dgm:cxn modelId="{053396DB-22C6-4719-866B-C2613D8F76E2}" type="presParOf" srcId="{D86DB444-602F-4FB0-BE8F-84F0B4CE481F}" destId="{28D70BEC-00B8-48CC-8ACC-A80EE19955D1}" srcOrd="0" destOrd="0" presId="urn:microsoft.com/office/officeart/2008/layout/LinedList"/>
    <dgm:cxn modelId="{C5CDB1F2-00E0-441F-8E08-2ADC90181E1F}" type="presParOf" srcId="{D86DB444-602F-4FB0-BE8F-84F0B4CE481F}" destId="{19FEA114-1893-4BF3-B0A1-66A476D2A34A}" srcOrd="1" destOrd="0" presId="urn:microsoft.com/office/officeart/2008/layout/LinedList"/>
    <dgm:cxn modelId="{7F130B6C-2C9C-4F7E-9984-230D78C5DC08}" type="presParOf" srcId="{19FEA114-1893-4BF3-B0A1-66A476D2A34A}" destId="{3EB3B36B-6169-4A5D-B8BC-F52D0566C319}" srcOrd="0" destOrd="0" presId="urn:microsoft.com/office/officeart/2008/layout/LinedList"/>
    <dgm:cxn modelId="{E9A9F92C-873C-4B6A-8DC9-2086974C7AB3}" type="presParOf" srcId="{19FEA114-1893-4BF3-B0A1-66A476D2A34A}" destId="{688452C9-941D-4BB0-8757-6D74D9FFD941}" srcOrd="1" destOrd="0" presId="urn:microsoft.com/office/officeart/2008/layout/LinedList"/>
    <dgm:cxn modelId="{B45DCC58-AED1-4C99-A804-9743A0D386F6}" type="presParOf" srcId="{19FEA114-1893-4BF3-B0A1-66A476D2A34A}" destId="{3D5DA96F-C58C-4328-810D-D09150041E99}" srcOrd="2" destOrd="0" presId="urn:microsoft.com/office/officeart/2008/layout/LinedList"/>
    <dgm:cxn modelId="{B4FBC213-DAB9-4399-8B10-C0FEF3556B7B}" type="presParOf" srcId="{D86DB444-602F-4FB0-BE8F-84F0B4CE481F}" destId="{506F39CA-76D3-4075-9197-6A47B5ED0467}" srcOrd="2" destOrd="0" presId="urn:microsoft.com/office/officeart/2008/layout/LinedList"/>
    <dgm:cxn modelId="{F5327565-7959-4442-B819-67FB54BE3607}" type="presParOf" srcId="{D86DB444-602F-4FB0-BE8F-84F0B4CE481F}" destId="{F7F66A8F-DAB1-49A0-9178-A04511673259}" srcOrd="3" destOrd="0" presId="urn:microsoft.com/office/officeart/2008/layout/LinedList"/>
    <dgm:cxn modelId="{ABE2F2D2-C2C8-4E92-B350-85C859EB5F34}" type="presParOf" srcId="{D86DB444-602F-4FB0-BE8F-84F0B4CE481F}" destId="{C89E7C48-BFC2-45E8-92FB-A159799AD394}" srcOrd="4" destOrd="0" presId="urn:microsoft.com/office/officeart/2008/layout/LinedList"/>
    <dgm:cxn modelId="{2BD6D2C5-DE95-4E28-A2D5-9FE0F1F7B08C}" type="presParOf" srcId="{C89E7C48-BFC2-45E8-92FB-A159799AD394}" destId="{00F02510-3E0F-4040-A90C-B6349D680F87}" srcOrd="0" destOrd="0" presId="urn:microsoft.com/office/officeart/2008/layout/LinedList"/>
    <dgm:cxn modelId="{EDE57D9A-5987-4FE4-ABB1-C65E13780719}" type="presParOf" srcId="{C89E7C48-BFC2-45E8-92FB-A159799AD394}" destId="{927B5B16-C1E2-436C-A07E-EBC3BEE69DBB}" srcOrd="1" destOrd="0" presId="urn:microsoft.com/office/officeart/2008/layout/LinedList"/>
    <dgm:cxn modelId="{B7C24BA0-9842-4777-9027-625F0968C5E0}" type="presParOf" srcId="{C89E7C48-BFC2-45E8-92FB-A159799AD394}" destId="{72C4A7AA-1261-44EA-94BC-5AFFF13817FC}" srcOrd="2" destOrd="0" presId="urn:microsoft.com/office/officeart/2008/layout/LinedList"/>
    <dgm:cxn modelId="{FF097BA8-1A54-4776-B6A0-CDE7B3BF5910}" type="presParOf" srcId="{D86DB444-602F-4FB0-BE8F-84F0B4CE481F}" destId="{603FC139-2106-4F05-AE4D-B13246DC8577}" srcOrd="5" destOrd="0" presId="urn:microsoft.com/office/officeart/2008/layout/LinedList"/>
    <dgm:cxn modelId="{FA5A4F68-39CE-4A7F-B594-B74C9124852A}" type="presParOf" srcId="{D86DB444-602F-4FB0-BE8F-84F0B4CE481F}" destId="{696215E2-1989-4829-B4C4-5439FF958630}" srcOrd="6" destOrd="0" presId="urn:microsoft.com/office/officeart/2008/layout/LinedList"/>
    <dgm:cxn modelId="{34D5C5FA-22D5-4192-84F1-F859F34CC0EC}" type="presParOf" srcId="{D86DB444-602F-4FB0-BE8F-84F0B4CE481F}" destId="{B04269A5-6910-4950-8137-B9E54315E79E}" srcOrd="7" destOrd="0" presId="urn:microsoft.com/office/officeart/2008/layout/LinedList"/>
    <dgm:cxn modelId="{C0F7B5FC-5E06-4586-A6AA-161CC9A97254}" type="presParOf" srcId="{B04269A5-6910-4950-8137-B9E54315E79E}" destId="{C464FC4F-0573-4AB2-918B-AB0DA390794F}" srcOrd="0" destOrd="0" presId="urn:microsoft.com/office/officeart/2008/layout/LinedList"/>
    <dgm:cxn modelId="{3D3B59BE-5A49-43D0-B0CB-42D957763555}" type="presParOf" srcId="{B04269A5-6910-4950-8137-B9E54315E79E}" destId="{B53058D6-F573-4993-B87D-970DC37F51BC}" srcOrd="1" destOrd="0" presId="urn:microsoft.com/office/officeart/2008/layout/LinedList"/>
    <dgm:cxn modelId="{DF70FC7F-3590-4AD8-83D7-FCF6439ADB5D}" type="presParOf" srcId="{B04269A5-6910-4950-8137-B9E54315E79E}" destId="{B41AA453-95AE-4A85-B00C-858C0F3D212B}" srcOrd="2" destOrd="0" presId="urn:microsoft.com/office/officeart/2008/layout/LinedList"/>
    <dgm:cxn modelId="{BA0F6AA3-35DA-4B6A-A614-4F36AA66F012}" type="presParOf" srcId="{D86DB444-602F-4FB0-BE8F-84F0B4CE481F}" destId="{310A0DDF-ED2F-4E8C-BFD0-73BE717F8E10}" srcOrd="8" destOrd="0" presId="urn:microsoft.com/office/officeart/2008/layout/LinedList"/>
    <dgm:cxn modelId="{24B27F8F-080D-4021-A06D-72F5B12B7275}" type="presParOf" srcId="{D86DB444-602F-4FB0-BE8F-84F0B4CE481F}" destId="{DB9AC165-055B-4464-93D4-194FDD9DCD11}" srcOrd="9" destOrd="0" presId="urn:microsoft.com/office/officeart/2008/layout/LinedList"/>
    <dgm:cxn modelId="{E7E5758F-BC6A-4E81-86B1-95908589FBC1}" type="presParOf" srcId="{D86DB444-602F-4FB0-BE8F-84F0B4CE481F}" destId="{3932B23E-B5D2-4B80-B42D-D5280E4DA754}" srcOrd="10" destOrd="0" presId="urn:microsoft.com/office/officeart/2008/layout/LinedList"/>
    <dgm:cxn modelId="{3A9C10E3-2C99-4748-A2A8-64536E2E2A8E}" type="presParOf" srcId="{3932B23E-B5D2-4B80-B42D-D5280E4DA754}" destId="{EBB67243-A058-44AF-827F-D9E15E229BCF}" srcOrd="0" destOrd="0" presId="urn:microsoft.com/office/officeart/2008/layout/LinedList"/>
    <dgm:cxn modelId="{14DD9750-6C18-461A-A076-476A0CB7FB96}" type="presParOf" srcId="{3932B23E-B5D2-4B80-B42D-D5280E4DA754}" destId="{4D711F2A-C438-4365-9C6E-87BEE43EDC68}" srcOrd="1" destOrd="0" presId="urn:microsoft.com/office/officeart/2008/layout/LinedList"/>
    <dgm:cxn modelId="{D01040AF-DCFF-436D-A0C2-FFC115AC321E}" type="presParOf" srcId="{3932B23E-B5D2-4B80-B42D-D5280E4DA754}" destId="{5C7EFED2-8BA3-44A0-A3DA-DD2851D21FE4}" srcOrd="2" destOrd="0" presId="urn:microsoft.com/office/officeart/2008/layout/LinedList"/>
    <dgm:cxn modelId="{1F61544D-6EBF-4174-B340-4B54884EBA5E}" type="presParOf" srcId="{D86DB444-602F-4FB0-BE8F-84F0B4CE481F}" destId="{D2D031D8-DD2E-4278-A377-F86E2B3744A7}" srcOrd="11" destOrd="0" presId="urn:microsoft.com/office/officeart/2008/layout/LinedList"/>
    <dgm:cxn modelId="{C5FCD866-8FDF-43C9-AA51-4A0989D48D1F}" type="presParOf" srcId="{D86DB444-602F-4FB0-BE8F-84F0B4CE481F}" destId="{BDD416A9-499E-45DF-884C-9D4B56587E33}" srcOrd="12" destOrd="0" presId="urn:microsoft.com/office/officeart/2008/layout/LinedList"/>
    <dgm:cxn modelId="{4A04F9AE-43AD-4D76-9033-D82B801F7903}" type="presParOf" srcId="{D86DB444-602F-4FB0-BE8F-84F0B4CE481F}" destId="{D903CDF4-9125-4AC0-B407-C8797C11A86A}" srcOrd="13" destOrd="0" presId="urn:microsoft.com/office/officeart/2008/layout/LinedList"/>
    <dgm:cxn modelId="{4693776E-02C6-448B-BC81-397ADC8FC906}" type="presParOf" srcId="{D903CDF4-9125-4AC0-B407-C8797C11A86A}" destId="{F7C0D507-664F-49D2-8D72-F4BA0991F331}" srcOrd="0" destOrd="0" presId="urn:microsoft.com/office/officeart/2008/layout/LinedList"/>
    <dgm:cxn modelId="{FD936941-7A60-44E2-81ED-633C422920EB}" type="presParOf" srcId="{D903CDF4-9125-4AC0-B407-C8797C11A86A}" destId="{A3A6A519-7F1B-4A4E-BDFA-F3F47C9E59C3}" srcOrd="1" destOrd="0" presId="urn:microsoft.com/office/officeart/2008/layout/LinedList"/>
    <dgm:cxn modelId="{391BF01C-E591-480A-8C05-B111B606E421}" type="presParOf" srcId="{D903CDF4-9125-4AC0-B407-C8797C11A86A}" destId="{AAEC85C4-B367-4219-8917-08493F1E542B}" srcOrd="2" destOrd="0" presId="urn:microsoft.com/office/officeart/2008/layout/LinedList"/>
    <dgm:cxn modelId="{86DE4EAE-1B32-48BC-BCB1-5FC0AF9C8845}" type="presParOf" srcId="{D86DB444-602F-4FB0-BE8F-84F0B4CE481F}" destId="{341AD1A8-A120-4073-A1A8-9113C688555C}" srcOrd="14" destOrd="0" presId="urn:microsoft.com/office/officeart/2008/layout/LinedList"/>
    <dgm:cxn modelId="{404A32CC-6A77-4A3E-BF47-26372441EF39}" type="presParOf" srcId="{D86DB444-602F-4FB0-BE8F-84F0B4CE481F}" destId="{AB1D518F-8701-4896-9D74-32D847A9747B}" srcOrd="15" destOrd="0" presId="urn:microsoft.com/office/officeart/2008/layout/LinedList"/>
    <dgm:cxn modelId="{FB9BAC69-9F99-4CB9-B998-5941B1D4F566}" type="presParOf" srcId="{D86DB444-602F-4FB0-BE8F-84F0B4CE481F}" destId="{F2775C14-82A3-46BB-A4D4-C217B68005BD}" srcOrd="16" destOrd="0" presId="urn:microsoft.com/office/officeart/2008/layout/LinedList"/>
    <dgm:cxn modelId="{FF586072-B67C-4CB0-BD70-D2AAC3703814}" type="presParOf" srcId="{F2775C14-82A3-46BB-A4D4-C217B68005BD}" destId="{4779EB5E-41C9-4511-8117-5B50A0635920}" srcOrd="0" destOrd="0" presId="urn:microsoft.com/office/officeart/2008/layout/LinedList"/>
    <dgm:cxn modelId="{42AEC62F-86EA-47A1-BE6D-8D73628A6AF5}" type="presParOf" srcId="{F2775C14-82A3-46BB-A4D4-C217B68005BD}" destId="{1506028D-43D5-4D7E-8D29-FBFB5194F42D}" srcOrd="1" destOrd="0" presId="urn:microsoft.com/office/officeart/2008/layout/LinedList"/>
    <dgm:cxn modelId="{E1337D4E-E045-468D-8519-24AA62141ACD}" type="presParOf" srcId="{F2775C14-82A3-46BB-A4D4-C217B68005BD}" destId="{F8BC41EC-412A-4801-A0F3-A34309206F38}" srcOrd="2" destOrd="0" presId="urn:microsoft.com/office/officeart/2008/layout/LinedList"/>
    <dgm:cxn modelId="{4BE7F18A-DFA8-4B8D-9F40-6F40CDCE1C26}" type="presParOf" srcId="{D86DB444-602F-4FB0-BE8F-84F0B4CE481F}" destId="{7E72E540-3F15-4222-9CB1-85D01E89B785}" srcOrd="17" destOrd="0" presId="urn:microsoft.com/office/officeart/2008/layout/LinedList"/>
    <dgm:cxn modelId="{8721AF06-CC41-48F6-A5BF-46BB0D7F7596}" type="presParOf" srcId="{D86DB444-602F-4FB0-BE8F-84F0B4CE481F}" destId="{27A75C48-EE10-4543-96C6-EBFCDECAC799}"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48038B-B633-4B10-BE41-E6D80AF3F8E6}"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AE66CEB5-490E-4A10-BD24-6429D245D1F0}">
      <dgm:prSet/>
      <dgm:spPr/>
      <dgm:t>
        <a:bodyPr/>
        <a:lstStyle/>
        <a:p>
          <a:r>
            <a:rPr lang="es-ES_tradnl" dirty="0"/>
            <a:t>Tres Aguas</a:t>
          </a:r>
          <a:endParaRPr lang="en-US" dirty="0"/>
        </a:p>
      </dgm:t>
    </dgm:pt>
    <dgm:pt modelId="{8763F2CB-335F-487D-9D7C-3B4EAC645978}" type="parTrans" cxnId="{ADD465F7-8F9A-478A-BC7D-EB31B0DC769C}">
      <dgm:prSet/>
      <dgm:spPr/>
      <dgm:t>
        <a:bodyPr/>
        <a:lstStyle/>
        <a:p>
          <a:endParaRPr lang="en-US"/>
        </a:p>
      </dgm:t>
    </dgm:pt>
    <dgm:pt modelId="{1CA7D638-CE8E-45DB-A493-8A908C05C4A5}" type="sibTrans" cxnId="{ADD465F7-8F9A-478A-BC7D-EB31B0DC769C}">
      <dgm:prSet/>
      <dgm:spPr/>
      <dgm:t>
        <a:bodyPr/>
        <a:lstStyle/>
        <a:p>
          <a:endParaRPr lang="en-US"/>
        </a:p>
      </dgm:t>
    </dgm:pt>
    <dgm:pt modelId="{7B3E8956-9318-43F1-8A0B-D4DD12119DA7}">
      <dgm:prSet/>
      <dgm:spPr/>
      <dgm:t>
        <a:bodyPr/>
        <a:lstStyle/>
        <a:p>
          <a:r>
            <a:rPr lang="es-ES_tradnl"/>
            <a:t>Tranca Pucara</a:t>
          </a:r>
          <a:endParaRPr lang="en-US"/>
        </a:p>
      </dgm:t>
    </dgm:pt>
    <dgm:pt modelId="{4C55CD15-3230-4DAF-9A64-CC0B0BC54F32}" type="parTrans" cxnId="{D7C720C3-2DBB-490A-B9AF-0BBB6E3353A8}">
      <dgm:prSet/>
      <dgm:spPr/>
      <dgm:t>
        <a:bodyPr/>
        <a:lstStyle/>
        <a:p>
          <a:endParaRPr lang="en-US"/>
        </a:p>
      </dgm:t>
    </dgm:pt>
    <dgm:pt modelId="{172DFDD4-AD33-4EFA-B572-388BF9CC4F1B}" type="sibTrans" cxnId="{D7C720C3-2DBB-490A-B9AF-0BBB6E3353A8}">
      <dgm:prSet/>
      <dgm:spPr/>
      <dgm:t>
        <a:bodyPr/>
        <a:lstStyle/>
        <a:p>
          <a:endParaRPr lang="en-US"/>
        </a:p>
      </dgm:t>
    </dgm:pt>
    <dgm:pt modelId="{889469A8-9DAE-43FA-B031-B62EBFE83FE4}">
      <dgm:prSet/>
      <dgm:spPr/>
      <dgm:t>
        <a:bodyPr/>
        <a:lstStyle/>
        <a:p>
          <a:r>
            <a:rPr lang="es-ES_tradnl"/>
            <a:t>Tranca Shulpug</a:t>
          </a:r>
          <a:endParaRPr lang="en-US"/>
        </a:p>
      </dgm:t>
    </dgm:pt>
    <dgm:pt modelId="{81576289-F7A0-436D-A365-1AD40B6D5964}" type="parTrans" cxnId="{323454C3-D69C-4844-933E-F1C6AED0DC2F}">
      <dgm:prSet/>
      <dgm:spPr/>
      <dgm:t>
        <a:bodyPr/>
        <a:lstStyle/>
        <a:p>
          <a:endParaRPr lang="en-US"/>
        </a:p>
      </dgm:t>
    </dgm:pt>
    <dgm:pt modelId="{22E52D7A-139B-4E45-AE87-FBEC7DF462F7}" type="sibTrans" cxnId="{323454C3-D69C-4844-933E-F1C6AED0DC2F}">
      <dgm:prSet/>
      <dgm:spPr/>
      <dgm:t>
        <a:bodyPr/>
        <a:lstStyle/>
        <a:p>
          <a:endParaRPr lang="en-US"/>
        </a:p>
      </dgm:t>
    </dgm:pt>
    <dgm:pt modelId="{34BBFFA2-9710-49DD-904A-84AC3B59C152}">
      <dgm:prSet/>
      <dgm:spPr/>
      <dgm:t>
        <a:bodyPr/>
        <a:lstStyle/>
        <a:p>
          <a:r>
            <a:rPr lang="es-ES_tradnl" dirty="0"/>
            <a:t>Comité </a:t>
          </a:r>
          <a:r>
            <a:rPr lang="es-ES_tradnl" dirty="0" err="1"/>
            <a:t>Ichubamba</a:t>
          </a:r>
          <a:r>
            <a:rPr lang="es-ES_tradnl" dirty="0"/>
            <a:t> Bajo</a:t>
          </a:r>
          <a:endParaRPr lang="en-US" dirty="0"/>
        </a:p>
      </dgm:t>
    </dgm:pt>
    <dgm:pt modelId="{64988F3F-1167-4E76-83C5-BF0BD61351FF}" type="parTrans" cxnId="{2093F635-9DCB-485E-8077-611EEDFA0876}">
      <dgm:prSet/>
      <dgm:spPr/>
      <dgm:t>
        <a:bodyPr/>
        <a:lstStyle/>
        <a:p>
          <a:endParaRPr lang="en-US"/>
        </a:p>
      </dgm:t>
    </dgm:pt>
    <dgm:pt modelId="{292A096B-F46B-4D96-9C81-85FCCBB342FB}" type="sibTrans" cxnId="{2093F635-9DCB-485E-8077-611EEDFA0876}">
      <dgm:prSet/>
      <dgm:spPr/>
      <dgm:t>
        <a:bodyPr/>
        <a:lstStyle/>
        <a:p>
          <a:endParaRPr lang="en-US"/>
        </a:p>
      </dgm:t>
    </dgm:pt>
    <dgm:pt modelId="{59556ED3-097E-48EF-951B-CD346296410E}">
      <dgm:prSet/>
      <dgm:spPr/>
      <dgm:t>
        <a:bodyPr/>
        <a:lstStyle/>
        <a:p>
          <a:r>
            <a:rPr lang="es-ES_tradnl"/>
            <a:t>San Antonio de Cebadas</a:t>
          </a:r>
          <a:endParaRPr lang="en-US"/>
        </a:p>
      </dgm:t>
    </dgm:pt>
    <dgm:pt modelId="{2FA16717-938E-4856-AE28-28D820D4855A}" type="parTrans" cxnId="{182C5A32-D2D6-4998-BFAF-99E76B13D212}">
      <dgm:prSet/>
      <dgm:spPr/>
      <dgm:t>
        <a:bodyPr/>
        <a:lstStyle/>
        <a:p>
          <a:endParaRPr lang="en-US"/>
        </a:p>
      </dgm:t>
    </dgm:pt>
    <dgm:pt modelId="{58A91B53-A0DD-41A1-BFF2-8512DC117EDB}" type="sibTrans" cxnId="{182C5A32-D2D6-4998-BFAF-99E76B13D212}">
      <dgm:prSet/>
      <dgm:spPr/>
      <dgm:t>
        <a:bodyPr/>
        <a:lstStyle/>
        <a:p>
          <a:endParaRPr lang="en-US"/>
        </a:p>
      </dgm:t>
    </dgm:pt>
    <dgm:pt modelId="{88792700-4DAB-4445-B97A-E292FE846B1A}">
      <dgm:prSet/>
      <dgm:spPr/>
      <dgm:t>
        <a:bodyPr/>
        <a:lstStyle/>
        <a:p>
          <a:r>
            <a:rPr lang="es-ES_tradnl"/>
            <a:t>San Francisco</a:t>
          </a:r>
          <a:endParaRPr lang="en-US"/>
        </a:p>
      </dgm:t>
    </dgm:pt>
    <dgm:pt modelId="{DDFD0F9B-6276-4FFE-B9D7-1510B6EEF7AA}" type="parTrans" cxnId="{AAAE42CD-7C3B-4147-8915-F1C293452B2D}">
      <dgm:prSet/>
      <dgm:spPr/>
      <dgm:t>
        <a:bodyPr/>
        <a:lstStyle/>
        <a:p>
          <a:endParaRPr lang="en-US"/>
        </a:p>
      </dgm:t>
    </dgm:pt>
    <dgm:pt modelId="{B64813CA-06C5-498D-AD15-90571E6E7D20}" type="sibTrans" cxnId="{AAAE42CD-7C3B-4147-8915-F1C293452B2D}">
      <dgm:prSet/>
      <dgm:spPr/>
      <dgm:t>
        <a:bodyPr/>
        <a:lstStyle/>
        <a:p>
          <a:endParaRPr lang="en-US"/>
        </a:p>
      </dgm:t>
    </dgm:pt>
    <dgm:pt modelId="{F780B283-9877-47DE-BC9A-97C02B6874C7}">
      <dgm:prSet/>
      <dgm:spPr/>
      <dgm:t>
        <a:bodyPr/>
        <a:lstStyle/>
        <a:p>
          <a:r>
            <a:rPr lang="es-ES_tradnl"/>
            <a:t>Comité Quishuar Yacuñay</a:t>
          </a:r>
          <a:endParaRPr lang="en-US"/>
        </a:p>
      </dgm:t>
    </dgm:pt>
    <dgm:pt modelId="{5E15A3A1-455E-411C-AC58-508B64F63565}" type="parTrans" cxnId="{C8C3AB20-2218-4008-83ED-2CE6A3365390}">
      <dgm:prSet/>
      <dgm:spPr/>
      <dgm:t>
        <a:bodyPr/>
        <a:lstStyle/>
        <a:p>
          <a:endParaRPr lang="en-US"/>
        </a:p>
      </dgm:t>
    </dgm:pt>
    <dgm:pt modelId="{8585E5E4-32CB-456F-BDE1-015D5F15FF21}" type="sibTrans" cxnId="{C8C3AB20-2218-4008-83ED-2CE6A3365390}">
      <dgm:prSet/>
      <dgm:spPr/>
      <dgm:t>
        <a:bodyPr/>
        <a:lstStyle/>
        <a:p>
          <a:endParaRPr lang="en-US"/>
        </a:p>
      </dgm:t>
    </dgm:pt>
    <dgm:pt modelId="{51467A14-A5D7-47D5-83D6-3F4AB17BEAE9}">
      <dgm:prSet/>
      <dgm:spPr/>
      <dgm:t>
        <a:bodyPr/>
        <a:lstStyle/>
        <a:p>
          <a:r>
            <a:rPr lang="es-ES_tradnl"/>
            <a:t>Puca Totoras</a:t>
          </a:r>
          <a:endParaRPr lang="en-US"/>
        </a:p>
      </dgm:t>
    </dgm:pt>
    <dgm:pt modelId="{3EE115FF-F343-4BA2-A175-76D3A0CEEE44}" type="parTrans" cxnId="{E5741B27-B4DC-46E9-8563-3DFAF7782103}">
      <dgm:prSet/>
      <dgm:spPr/>
      <dgm:t>
        <a:bodyPr/>
        <a:lstStyle/>
        <a:p>
          <a:endParaRPr lang="en-US"/>
        </a:p>
      </dgm:t>
    </dgm:pt>
    <dgm:pt modelId="{8ADBE15F-E501-48D8-99EF-3A8DA3C891C3}" type="sibTrans" cxnId="{E5741B27-B4DC-46E9-8563-3DFAF7782103}">
      <dgm:prSet/>
      <dgm:spPr/>
      <dgm:t>
        <a:bodyPr/>
        <a:lstStyle/>
        <a:p>
          <a:endParaRPr lang="en-US"/>
        </a:p>
      </dgm:t>
    </dgm:pt>
    <dgm:pt modelId="{EE78BE07-9F32-4230-A078-B0DF252F6EAF}">
      <dgm:prSet/>
      <dgm:spPr/>
      <dgm:t>
        <a:bodyPr/>
        <a:lstStyle/>
        <a:p>
          <a:r>
            <a:rPr lang="es-ES_tradnl"/>
            <a:t>Atillo</a:t>
          </a:r>
          <a:endParaRPr lang="en-US"/>
        </a:p>
      </dgm:t>
    </dgm:pt>
    <dgm:pt modelId="{D3E83DE8-A203-4B45-B61B-0E42522FF844}" type="parTrans" cxnId="{3D87A929-63FA-4DD0-BAA4-5CA04C4D3745}">
      <dgm:prSet/>
      <dgm:spPr/>
      <dgm:t>
        <a:bodyPr/>
        <a:lstStyle/>
        <a:p>
          <a:endParaRPr lang="en-US"/>
        </a:p>
      </dgm:t>
    </dgm:pt>
    <dgm:pt modelId="{6BCDE973-B096-4EA8-B4EE-3001BDB62553}" type="sibTrans" cxnId="{3D87A929-63FA-4DD0-BAA4-5CA04C4D3745}">
      <dgm:prSet/>
      <dgm:spPr/>
      <dgm:t>
        <a:bodyPr/>
        <a:lstStyle/>
        <a:p>
          <a:endParaRPr lang="en-US"/>
        </a:p>
      </dgm:t>
    </dgm:pt>
    <dgm:pt modelId="{BB66D19E-5DCF-485A-BA02-4FFC5AB66DEC}">
      <dgm:prSet/>
      <dgm:spPr/>
      <dgm:t>
        <a:bodyPr/>
        <a:lstStyle/>
        <a:p>
          <a:r>
            <a:rPr lang="es-ES_tradnl"/>
            <a:t>Reten Ichubamba</a:t>
          </a:r>
          <a:endParaRPr lang="en-US"/>
        </a:p>
      </dgm:t>
    </dgm:pt>
    <dgm:pt modelId="{1844C853-0037-4FB1-916D-D48EF35B1CC9}" type="parTrans" cxnId="{44B9CF2C-F102-47D3-9707-C8851410D4A1}">
      <dgm:prSet/>
      <dgm:spPr/>
      <dgm:t>
        <a:bodyPr/>
        <a:lstStyle/>
        <a:p>
          <a:endParaRPr lang="en-US"/>
        </a:p>
      </dgm:t>
    </dgm:pt>
    <dgm:pt modelId="{FD775A6E-62F2-4C79-AB50-92C8A72B8563}" type="sibTrans" cxnId="{44B9CF2C-F102-47D3-9707-C8851410D4A1}">
      <dgm:prSet/>
      <dgm:spPr/>
      <dgm:t>
        <a:bodyPr/>
        <a:lstStyle/>
        <a:p>
          <a:endParaRPr lang="en-US"/>
        </a:p>
      </dgm:t>
    </dgm:pt>
    <dgm:pt modelId="{368961BE-9FBE-484C-8B06-4EC21F740EC2}">
      <dgm:prSet/>
      <dgm:spPr/>
      <dgm:t>
        <a:bodyPr/>
        <a:lstStyle/>
        <a:p>
          <a:r>
            <a:rPr lang="es-ES_tradnl"/>
            <a:t>Ishbug Utucun</a:t>
          </a:r>
          <a:endParaRPr lang="en-US"/>
        </a:p>
      </dgm:t>
    </dgm:pt>
    <dgm:pt modelId="{7597763B-51F8-43CE-9CCF-97493EBD4659}" type="parTrans" cxnId="{21332F9B-8512-47CB-8F71-D34C0B4DE118}">
      <dgm:prSet/>
      <dgm:spPr/>
      <dgm:t>
        <a:bodyPr/>
        <a:lstStyle/>
        <a:p>
          <a:endParaRPr lang="en-US"/>
        </a:p>
      </dgm:t>
    </dgm:pt>
    <dgm:pt modelId="{1DDE7D99-48B8-4F18-BC40-9968D2532B0E}" type="sibTrans" cxnId="{21332F9B-8512-47CB-8F71-D34C0B4DE118}">
      <dgm:prSet/>
      <dgm:spPr/>
      <dgm:t>
        <a:bodyPr/>
        <a:lstStyle/>
        <a:p>
          <a:endParaRPr lang="en-US"/>
        </a:p>
      </dgm:t>
    </dgm:pt>
    <dgm:pt modelId="{BB3794FE-F35B-4CEF-BE95-548D163E447E}">
      <dgm:prSet/>
      <dgm:spPr/>
      <dgm:t>
        <a:bodyPr/>
        <a:lstStyle/>
        <a:p>
          <a:r>
            <a:rPr lang="es-ES_tradnl"/>
            <a:t>Inmaculada Cofradia</a:t>
          </a:r>
          <a:endParaRPr lang="en-US"/>
        </a:p>
      </dgm:t>
    </dgm:pt>
    <dgm:pt modelId="{FB8ABBFF-DCF4-45AC-A9F0-6EDF038F0FEB}" type="parTrans" cxnId="{0B5F0498-E6FF-4008-BDBC-78303E5D2BA5}">
      <dgm:prSet/>
      <dgm:spPr/>
      <dgm:t>
        <a:bodyPr/>
        <a:lstStyle/>
        <a:p>
          <a:endParaRPr lang="en-US"/>
        </a:p>
      </dgm:t>
    </dgm:pt>
    <dgm:pt modelId="{2F74E1D9-CC60-41EC-A730-2C006CE0E4E4}" type="sibTrans" cxnId="{0B5F0498-E6FF-4008-BDBC-78303E5D2BA5}">
      <dgm:prSet/>
      <dgm:spPr/>
      <dgm:t>
        <a:bodyPr/>
        <a:lstStyle/>
        <a:p>
          <a:endParaRPr lang="en-US"/>
        </a:p>
      </dgm:t>
    </dgm:pt>
    <dgm:pt modelId="{4A80CACD-8CA5-4AC8-8A8A-84177162260C}">
      <dgm:prSet/>
      <dgm:spPr/>
      <dgm:t>
        <a:bodyPr/>
        <a:lstStyle/>
        <a:p>
          <a:r>
            <a:rPr lang="es-ES_tradnl"/>
            <a:t>Bazan Chico</a:t>
          </a:r>
          <a:endParaRPr lang="en-US"/>
        </a:p>
      </dgm:t>
    </dgm:pt>
    <dgm:pt modelId="{1C625513-FB01-472B-8C90-5EB0ABAC4F43}" type="parTrans" cxnId="{3FB0FD45-4EDE-4F59-90C3-E127C744E2B5}">
      <dgm:prSet/>
      <dgm:spPr/>
      <dgm:t>
        <a:bodyPr/>
        <a:lstStyle/>
        <a:p>
          <a:endParaRPr lang="en-US"/>
        </a:p>
      </dgm:t>
    </dgm:pt>
    <dgm:pt modelId="{36F04947-862D-4714-BEFA-2AE9A93EB23C}" type="sibTrans" cxnId="{3FB0FD45-4EDE-4F59-90C3-E127C744E2B5}">
      <dgm:prSet/>
      <dgm:spPr/>
      <dgm:t>
        <a:bodyPr/>
        <a:lstStyle/>
        <a:p>
          <a:endParaRPr lang="en-US"/>
        </a:p>
      </dgm:t>
    </dgm:pt>
    <dgm:pt modelId="{1F4269F8-6185-438C-A29C-40BC21AA345F}">
      <dgm:prSet/>
      <dgm:spPr/>
      <dgm:t>
        <a:bodyPr/>
        <a:lstStyle/>
        <a:p>
          <a:r>
            <a:rPr lang="es-ES_tradnl"/>
            <a:t>Guarguallag Grande</a:t>
          </a:r>
          <a:endParaRPr lang="en-US"/>
        </a:p>
      </dgm:t>
    </dgm:pt>
    <dgm:pt modelId="{4C171D36-F6FB-423D-9EFE-658E8923C715}" type="parTrans" cxnId="{9450AE0A-9A5B-471A-BF49-F1F7CED68F35}">
      <dgm:prSet/>
      <dgm:spPr/>
      <dgm:t>
        <a:bodyPr/>
        <a:lstStyle/>
        <a:p>
          <a:endParaRPr lang="en-US"/>
        </a:p>
      </dgm:t>
    </dgm:pt>
    <dgm:pt modelId="{9BBB9622-B4AB-4DC7-B53F-15371891D31A}" type="sibTrans" cxnId="{9450AE0A-9A5B-471A-BF49-F1F7CED68F35}">
      <dgm:prSet/>
      <dgm:spPr/>
      <dgm:t>
        <a:bodyPr/>
        <a:lstStyle/>
        <a:p>
          <a:endParaRPr lang="en-US"/>
        </a:p>
      </dgm:t>
    </dgm:pt>
    <dgm:pt modelId="{D9869B6B-2CB5-49FB-B15C-6C83F71793E9}">
      <dgm:prSet/>
      <dgm:spPr/>
      <dgm:t>
        <a:bodyPr/>
        <a:lstStyle/>
        <a:p>
          <a:r>
            <a:rPr lang="es-ES_tradnl"/>
            <a:t>Guarguallag San Eduardo</a:t>
          </a:r>
          <a:endParaRPr lang="en-US"/>
        </a:p>
      </dgm:t>
    </dgm:pt>
    <dgm:pt modelId="{F22E0731-B1D1-40EE-A058-F53D399EB732}" type="parTrans" cxnId="{7A09B955-E42A-4C50-81C4-3D977E384EF4}">
      <dgm:prSet/>
      <dgm:spPr/>
      <dgm:t>
        <a:bodyPr/>
        <a:lstStyle/>
        <a:p>
          <a:endParaRPr lang="en-US"/>
        </a:p>
      </dgm:t>
    </dgm:pt>
    <dgm:pt modelId="{8FB8811F-4D1D-46F3-B01C-A584AC70FC23}" type="sibTrans" cxnId="{7A09B955-E42A-4C50-81C4-3D977E384EF4}">
      <dgm:prSet/>
      <dgm:spPr/>
      <dgm:t>
        <a:bodyPr/>
        <a:lstStyle/>
        <a:p>
          <a:endParaRPr lang="en-US"/>
        </a:p>
      </dgm:t>
    </dgm:pt>
    <dgm:pt modelId="{2E0AB1DD-E1D2-4D35-978E-3040C3BBB742}">
      <dgm:prSet/>
      <dgm:spPr/>
      <dgm:t>
        <a:bodyPr/>
        <a:lstStyle/>
        <a:p>
          <a:r>
            <a:rPr lang="es-ES_tradnl"/>
            <a:t>Aso. Airon Cruz</a:t>
          </a:r>
          <a:endParaRPr lang="en-US"/>
        </a:p>
      </dgm:t>
    </dgm:pt>
    <dgm:pt modelId="{377E9296-EC72-4A1D-BB76-A827BA7D9D9A}" type="parTrans" cxnId="{890755A6-9C45-45FA-BFFE-C8527ED8C56F}">
      <dgm:prSet/>
      <dgm:spPr/>
      <dgm:t>
        <a:bodyPr/>
        <a:lstStyle/>
        <a:p>
          <a:endParaRPr lang="en-US"/>
        </a:p>
      </dgm:t>
    </dgm:pt>
    <dgm:pt modelId="{0B2DFA27-3ED7-4E5E-BEBE-593E5079CD7E}" type="sibTrans" cxnId="{890755A6-9C45-45FA-BFFE-C8527ED8C56F}">
      <dgm:prSet/>
      <dgm:spPr/>
      <dgm:t>
        <a:bodyPr/>
        <a:lstStyle/>
        <a:p>
          <a:endParaRPr lang="en-US"/>
        </a:p>
      </dgm:t>
    </dgm:pt>
    <dgm:pt modelId="{736BBD76-E4C9-4BE9-A002-475347E35C99}">
      <dgm:prSet/>
      <dgm:spPr/>
      <dgm:t>
        <a:bodyPr/>
        <a:lstStyle/>
        <a:p>
          <a:r>
            <a:rPr lang="es-ES_tradnl" dirty="0"/>
            <a:t>Cenan</a:t>
          </a:r>
          <a:endParaRPr lang="en-US" dirty="0"/>
        </a:p>
      </dgm:t>
    </dgm:pt>
    <dgm:pt modelId="{6DB66197-F94E-416F-92DA-9CD5144EC702}" type="parTrans" cxnId="{400541D4-D59E-4CB1-8A56-65654E9D07F1}">
      <dgm:prSet/>
      <dgm:spPr/>
      <dgm:t>
        <a:bodyPr/>
        <a:lstStyle/>
        <a:p>
          <a:endParaRPr lang="en-US"/>
        </a:p>
      </dgm:t>
    </dgm:pt>
    <dgm:pt modelId="{3FB3F2A2-5948-45EB-BDC4-CF7275358FF1}" type="sibTrans" cxnId="{400541D4-D59E-4CB1-8A56-65654E9D07F1}">
      <dgm:prSet/>
      <dgm:spPr/>
      <dgm:t>
        <a:bodyPr/>
        <a:lstStyle/>
        <a:p>
          <a:endParaRPr lang="en-US"/>
        </a:p>
      </dgm:t>
    </dgm:pt>
    <dgm:pt modelId="{17FF757B-7DAC-4D6C-894F-D4E6EFE0F851}" type="pres">
      <dgm:prSet presAssocID="{4F48038B-B633-4B10-BE41-E6D80AF3F8E6}" presName="vert0" presStyleCnt="0">
        <dgm:presLayoutVars>
          <dgm:dir/>
          <dgm:animOne val="branch"/>
          <dgm:animLvl val="lvl"/>
        </dgm:presLayoutVars>
      </dgm:prSet>
      <dgm:spPr/>
    </dgm:pt>
    <dgm:pt modelId="{E28A3892-274C-4FF9-A345-D25F1E3313E3}" type="pres">
      <dgm:prSet presAssocID="{AE66CEB5-490E-4A10-BD24-6429D245D1F0}" presName="thickLine" presStyleLbl="alignNode1" presStyleIdx="0" presStyleCnt="17"/>
      <dgm:spPr/>
    </dgm:pt>
    <dgm:pt modelId="{4C6413D1-4539-4938-A281-32A7EBCEB24E}" type="pres">
      <dgm:prSet presAssocID="{AE66CEB5-490E-4A10-BD24-6429D245D1F0}" presName="horz1" presStyleCnt="0"/>
      <dgm:spPr/>
    </dgm:pt>
    <dgm:pt modelId="{A5DC6F5E-0B53-462F-9C83-B115310B9B4A}" type="pres">
      <dgm:prSet presAssocID="{AE66CEB5-490E-4A10-BD24-6429D245D1F0}" presName="tx1" presStyleLbl="revTx" presStyleIdx="0" presStyleCnt="17"/>
      <dgm:spPr/>
    </dgm:pt>
    <dgm:pt modelId="{50A54503-3E36-4BDB-8718-429F59E60199}" type="pres">
      <dgm:prSet presAssocID="{AE66CEB5-490E-4A10-BD24-6429D245D1F0}" presName="vert1" presStyleCnt="0"/>
      <dgm:spPr/>
    </dgm:pt>
    <dgm:pt modelId="{EC7CE14E-7256-469D-AA0D-2B91334C2BC9}" type="pres">
      <dgm:prSet presAssocID="{7B3E8956-9318-43F1-8A0B-D4DD12119DA7}" presName="thickLine" presStyleLbl="alignNode1" presStyleIdx="1" presStyleCnt="17"/>
      <dgm:spPr/>
    </dgm:pt>
    <dgm:pt modelId="{3C3DB00F-F2D0-4234-AD9A-00493BC2887C}" type="pres">
      <dgm:prSet presAssocID="{7B3E8956-9318-43F1-8A0B-D4DD12119DA7}" presName="horz1" presStyleCnt="0"/>
      <dgm:spPr/>
    </dgm:pt>
    <dgm:pt modelId="{4862682A-805A-470C-A4FF-0CF09BE8CCFC}" type="pres">
      <dgm:prSet presAssocID="{7B3E8956-9318-43F1-8A0B-D4DD12119DA7}" presName="tx1" presStyleLbl="revTx" presStyleIdx="1" presStyleCnt="17"/>
      <dgm:spPr/>
    </dgm:pt>
    <dgm:pt modelId="{4FB4BC2A-A2AB-438A-91D0-613C0D794B69}" type="pres">
      <dgm:prSet presAssocID="{7B3E8956-9318-43F1-8A0B-D4DD12119DA7}" presName="vert1" presStyleCnt="0"/>
      <dgm:spPr/>
    </dgm:pt>
    <dgm:pt modelId="{386792B7-452A-400B-9433-170B06467FE2}" type="pres">
      <dgm:prSet presAssocID="{889469A8-9DAE-43FA-B031-B62EBFE83FE4}" presName="thickLine" presStyleLbl="alignNode1" presStyleIdx="2" presStyleCnt="17"/>
      <dgm:spPr/>
    </dgm:pt>
    <dgm:pt modelId="{AF545FB8-8E22-450A-A70D-2E18C3935E2F}" type="pres">
      <dgm:prSet presAssocID="{889469A8-9DAE-43FA-B031-B62EBFE83FE4}" presName="horz1" presStyleCnt="0"/>
      <dgm:spPr/>
    </dgm:pt>
    <dgm:pt modelId="{932ACC8B-8D94-4A9E-A1D8-0DEBCA109D26}" type="pres">
      <dgm:prSet presAssocID="{889469A8-9DAE-43FA-B031-B62EBFE83FE4}" presName="tx1" presStyleLbl="revTx" presStyleIdx="2" presStyleCnt="17"/>
      <dgm:spPr/>
    </dgm:pt>
    <dgm:pt modelId="{841E6A8A-3D1B-4D15-95FC-D3D0E8C3D0AD}" type="pres">
      <dgm:prSet presAssocID="{889469A8-9DAE-43FA-B031-B62EBFE83FE4}" presName="vert1" presStyleCnt="0"/>
      <dgm:spPr/>
    </dgm:pt>
    <dgm:pt modelId="{4B1EE54A-2AAF-4EFE-BE6D-68D7BBF72219}" type="pres">
      <dgm:prSet presAssocID="{34BBFFA2-9710-49DD-904A-84AC3B59C152}" presName="thickLine" presStyleLbl="alignNode1" presStyleIdx="3" presStyleCnt="17"/>
      <dgm:spPr/>
    </dgm:pt>
    <dgm:pt modelId="{228346DE-1B3C-4D62-B62C-3B6825431D28}" type="pres">
      <dgm:prSet presAssocID="{34BBFFA2-9710-49DD-904A-84AC3B59C152}" presName="horz1" presStyleCnt="0"/>
      <dgm:spPr/>
    </dgm:pt>
    <dgm:pt modelId="{22C5CCF8-A633-43E6-A9F5-EBE4E4218923}" type="pres">
      <dgm:prSet presAssocID="{34BBFFA2-9710-49DD-904A-84AC3B59C152}" presName="tx1" presStyleLbl="revTx" presStyleIdx="3" presStyleCnt="17"/>
      <dgm:spPr/>
    </dgm:pt>
    <dgm:pt modelId="{26EF0AC4-CDE6-4BE1-9E52-181C42F8701A}" type="pres">
      <dgm:prSet presAssocID="{34BBFFA2-9710-49DD-904A-84AC3B59C152}" presName="vert1" presStyleCnt="0"/>
      <dgm:spPr/>
    </dgm:pt>
    <dgm:pt modelId="{9A6F0AAB-AF04-4EB6-882D-27BC5AA995C0}" type="pres">
      <dgm:prSet presAssocID="{59556ED3-097E-48EF-951B-CD346296410E}" presName="thickLine" presStyleLbl="alignNode1" presStyleIdx="4" presStyleCnt="17"/>
      <dgm:spPr/>
    </dgm:pt>
    <dgm:pt modelId="{23E87B3F-EC76-4CEE-B3A4-0DFD650FD050}" type="pres">
      <dgm:prSet presAssocID="{59556ED3-097E-48EF-951B-CD346296410E}" presName="horz1" presStyleCnt="0"/>
      <dgm:spPr/>
    </dgm:pt>
    <dgm:pt modelId="{D31A5DF0-C365-4695-A765-EF76433BEA27}" type="pres">
      <dgm:prSet presAssocID="{59556ED3-097E-48EF-951B-CD346296410E}" presName="tx1" presStyleLbl="revTx" presStyleIdx="4" presStyleCnt="17"/>
      <dgm:spPr/>
    </dgm:pt>
    <dgm:pt modelId="{E3CFE0E3-BA12-4B01-89F2-02D9319BB313}" type="pres">
      <dgm:prSet presAssocID="{59556ED3-097E-48EF-951B-CD346296410E}" presName="vert1" presStyleCnt="0"/>
      <dgm:spPr/>
    </dgm:pt>
    <dgm:pt modelId="{A84B5E22-E6B3-4D83-8DB3-6D0D3F27470E}" type="pres">
      <dgm:prSet presAssocID="{88792700-4DAB-4445-B97A-E292FE846B1A}" presName="thickLine" presStyleLbl="alignNode1" presStyleIdx="5" presStyleCnt="17"/>
      <dgm:spPr/>
    </dgm:pt>
    <dgm:pt modelId="{2699A184-9859-4072-B74D-58FB341E78E8}" type="pres">
      <dgm:prSet presAssocID="{88792700-4DAB-4445-B97A-E292FE846B1A}" presName="horz1" presStyleCnt="0"/>
      <dgm:spPr/>
    </dgm:pt>
    <dgm:pt modelId="{C7D78152-C00E-4F6E-8F99-F13A4019CF37}" type="pres">
      <dgm:prSet presAssocID="{88792700-4DAB-4445-B97A-E292FE846B1A}" presName="tx1" presStyleLbl="revTx" presStyleIdx="5" presStyleCnt="17"/>
      <dgm:spPr/>
    </dgm:pt>
    <dgm:pt modelId="{138923B1-3632-469E-A285-5ED82B6C2D11}" type="pres">
      <dgm:prSet presAssocID="{88792700-4DAB-4445-B97A-E292FE846B1A}" presName="vert1" presStyleCnt="0"/>
      <dgm:spPr/>
    </dgm:pt>
    <dgm:pt modelId="{9FF8749E-008F-4B26-A325-AD0BC648E372}" type="pres">
      <dgm:prSet presAssocID="{F780B283-9877-47DE-BC9A-97C02B6874C7}" presName="thickLine" presStyleLbl="alignNode1" presStyleIdx="6" presStyleCnt="17"/>
      <dgm:spPr/>
    </dgm:pt>
    <dgm:pt modelId="{2A21E2E9-19C1-43FE-88A8-A1A16E0DB6C7}" type="pres">
      <dgm:prSet presAssocID="{F780B283-9877-47DE-BC9A-97C02B6874C7}" presName="horz1" presStyleCnt="0"/>
      <dgm:spPr/>
    </dgm:pt>
    <dgm:pt modelId="{C770F2CF-0E8C-4AEF-A9BA-43F217A6035D}" type="pres">
      <dgm:prSet presAssocID="{F780B283-9877-47DE-BC9A-97C02B6874C7}" presName="tx1" presStyleLbl="revTx" presStyleIdx="6" presStyleCnt="17"/>
      <dgm:spPr/>
    </dgm:pt>
    <dgm:pt modelId="{9438996B-73EC-4BC8-88B5-25B13E8C95B9}" type="pres">
      <dgm:prSet presAssocID="{F780B283-9877-47DE-BC9A-97C02B6874C7}" presName="vert1" presStyleCnt="0"/>
      <dgm:spPr/>
    </dgm:pt>
    <dgm:pt modelId="{70F131F5-6278-4010-BDA7-98EED696A740}" type="pres">
      <dgm:prSet presAssocID="{51467A14-A5D7-47D5-83D6-3F4AB17BEAE9}" presName="thickLine" presStyleLbl="alignNode1" presStyleIdx="7" presStyleCnt="17"/>
      <dgm:spPr/>
    </dgm:pt>
    <dgm:pt modelId="{2FB2BB3F-4D54-4481-BDDF-2131F7D43DD8}" type="pres">
      <dgm:prSet presAssocID="{51467A14-A5D7-47D5-83D6-3F4AB17BEAE9}" presName="horz1" presStyleCnt="0"/>
      <dgm:spPr/>
    </dgm:pt>
    <dgm:pt modelId="{CCAF8175-34FA-479F-9F5C-C84FA91794A7}" type="pres">
      <dgm:prSet presAssocID="{51467A14-A5D7-47D5-83D6-3F4AB17BEAE9}" presName="tx1" presStyleLbl="revTx" presStyleIdx="7" presStyleCnt="17"/>
      <dgm:spPr/>
    </dgm:pt>
    <dgm:pt modelId="{E4776EAC-6755-47F2-A00E-183739D3ABFA}" type="pres">
      <dgm:prSet presAssocID="{51467A14-A5D7-47D5-83D6-3F4AB17BEAE9}" presName="vert1" presStyleCnt="0"/>
      <dgm:spPr/>
    </dgm:pt>
    <dgm:pt modelId="{0FCCA655-5494-41F2-8951-DBCC91169BA3}" type="pres">
      <dgm:prSet presAssocID="{EE78BE07-9F32-4230-A078-B0DF252F6EAF}" presName="thickLine" presStyleLbl="alignNode1" presStyleIdx="8" presStyleCnt="17"/>
      <dgm:spPr/>
    </dgm:pt>
    <dgm:pt modelId="{47F0BA47-78A1-4507-9818-7C6C691FDA53}" type="pres">
      <dgm:prSet presAssocID="{EE78BE07-9F32-4230-A078-B0DF252F6EAF}" presName="horz1" presStyleCnt="0"/>
      <dgm:spPr/>
    </dgm:pt>
    <dgm:pt modelId="{C3175E13-8FBC-4F68-9FFB-4A16E6941604}" type="pres">
      <dgm:prSet presAssocID="{EE78BE07-9F32-4230-A078-B0DF252F6EAF}" presName="tx1" presStyleLbl="revTx" presStyleIdx="8" presStyleCnt="17"/>
      <dgm:spPr/>
    </dgm:pt>
    <dgm:pt modelId="{8CA77ACD-8BDD-44F4-BEEA-2A5A324C3869}" type="pres">
      <dgm:prSet presAssocID="{EE78BE07-9F32-4230-A078-B0DF252F6EAF}" presName="vert1" presStyleCnt="0"/>
      <dgm:spPr/>
    </dgm:pt>
    <dgm:pt modelId="{EB6353D2-2B35-484B-A9E1-883643097459}" type="pres">
      <dgm:prSet presAssocID="{BB66D19E-5DCF-485A-BA02-4FFC5AB66DEC}" presName="thickLine" presStyleLbl="alignNode1" presStyleIdx="9" presStyleCnt="17"/>
      <dgm:spPr/>
    </dgm:pt>
    <dgm:pt modelId="{84404892-354A-42DA-8DE6-D46FE3CA9D94}" type="pres">
      <dgm:prSet presAssocID="{BB66D19E-5DCF-485A-BA02-4FFC5AB66DEC}" presName="horz1" presStyleCnt="0"/>
      <dgm:spPr/>
    </dgm:pt>
    <dgm:pt modelId="{C2BD2279-E380-4F1E-8691-1B2AFBEDB509}" type="pres">
      <dgm:prSet presAssocID="{BB66D19E-5DCF-485A-BA02-4FFC5AB66DEC}" presName="tx1" presStyleLbl="revTx" presStyleIdx="9" presStyleCnt="17"/>
      <dgm:spPr/>
    </dgm:pt>
    <dgm:pt modelId="{5CE1B55C-E43F-4735-BC0C-DDFC2D7F1FBC}" type="pres">
      <dgm:prSet presAssocID="{BB66D19E-5DCF-485A-BA02-4FFC5AB66DEC}" presName="vert1" presStyleCnt="0"/>
      <dgm:spPr/>
    </dgm:pt>
    <dgm:pt modelId="{7DED1D75-539C-4371-BFCC-D1301D68E165}" type="pres">
      <dgm:prSet presAssocID="{368961BE-9FBE-484C-8B06-4EC21F740EC2}" presName="thickLine" presStyleLbl="alignNode1" presStyleIdx="10" presStyleCnt="17"/>
      <dgm:spPr/>
    </dgm:pt>
    <dgm:pt modelId="{85727581-F4AA-4B5B-860A-E6B4847FDAF4}" type="pres">
      <dgm:prSet presAssocID="{368961BE-9FBE-484C-8B06-4EC21F740EC2}" presName="horz1" presStyleCnt="0"/>
      <dgm:spPr/>
    </dgm:pt>
    <dgm:pt modelId="{EA081221-621E-4B53-86FE-D42FCFD922CA}" type="pres">
      <dgm:prSet presAssocID="{368961BE-9FBE-484C-8B06-4EC21F740EC2}" presName="tx1" presStyleLbl="revTx" presStyleIdx="10" presStyleCnt="17"/>
      <dgm:spPr/>
    </dgm:pt>
    <dgm:pt modelId="{F9DA411C-866C-443F-AE53-7A990EC3A38C}" type="pres">
      <dgm:prSet presAssocID="{368961BE-9FBE-484C-8B06-4EC21F740EC2}" presName="vert1" presStyleCnt="0"/>
      <dgm:spPr/>
    </dgm:pt>
    <dgm:pt modelId="{8A87836F-7117-4735-8B51-5BBB31982D4E}" type="pres">
      <dgm:prSet presAssocID="{BB3794FE-F35B-4CEF-BE95-548D163E447E}" presName="thickLine" presStyleLbl="alignNode1" presStyleIdx="11" presStyleCnt="17"/>
      <dgm:spPr/>
    </dgm:pt>
    <dgm:pt modelId="{3FE380E4-77F1-4AD3-955F-4A02D1AEF931}" type="pres">
      <dgm:prSet presAssocID="{BB3794FE-F35B-4CEF-BE95-548D163E447E}" presName="horz1" presStyleCnt="0"/>
      <dgm:spPr/>
    </dgm:pt>
    <dgm:pt modelId="{64C5944A-41A4-43BE-B12A-1C66DBB8E247}" type="pres">
      <dgm:prSet presAssocID="{BB3794FE-F35B-4CEF-BE95-548D163E447E}" presName="tx1" presStyleLbl="revTx" presStyleIdx="11" presStyleCnt="17"/>
      <dgm:spPr/>
    </dgm:pt>
    <dgm:pt modelId="{B42F8090-C799-447C-8D02-1DF8523223FD}" type="pres">
      <dgm:prSet presAssocID="{BB3794FE-F35B-4CEF-BE95-548D163E447E}" presName="vert1" presStyleCnt="0"/>
      <dgm:spPr/>
    </dgm:pt>
    <dgm:pt modelId="{2B2A9F7F-520B-47F7-8D67-58F723CEFCF1}" type="pres">
      <dgm:prSet presAssocID="{4A80CACD-8CA5-4AC8-8A8A-84177162260C}" presName="thickLine" presStyleLbl="alignNode1" presStyleIdx="12" presStyleCnt="17"/>
      <dgm:spPr/>
    </dgm:pt>
    <dgm:pt modelId="{13B76D28-1956-4440-AA41-C03CECB114E1}" type="pres">
      <dgm:prSet presAssocID="{4A80CACD-8CA5-4AC8-8A8A-84177162260C}" presName="horz1" presStyleCnt="0"/>
      <dgm:spPr/>
    </dgm:pt>
    <dgm:pt modelId="{10B4E9A1-0F3F-48AE-A278-F4FF4A7200D1}" type="pres">
      <dgm:prSet presAssocID="{4A80CACD-8CA5-4AC8-8A8A-84177162260C}" presName="tx1" presStyleLbl="revTx" presStyleIdx="12" presStyleCnt="17"/>
      <dgm:spPr/>
    </dgm:pt>
    <dgm:pt modelId="{260F0577-8F53-4E4A-9467-F1CC02265C0D}" type="pres">
      <dgm:prSet presAssocID="{4A80CACD-8CA5-4AC8-8A8A-84177162260C}" presName="vert1" presStyleCnt="0"/>
      <dgm:spPr/>
    </dgm:pt>
    <dgm:pt modelId="{BBD41AEC-7953-452B-BA86-675DD5401364}" type="pres">
      <dgm:prSet presAssocID="{1F4269F8-6185-438C-A29C-40BC21AA345F}" presName="thickLine" presStyleLbl="alignNode1" presStyleIdx="13" presStyleCnt="17"/>
      <dgm:spPr/>
    </dgm:pt>
    <dgm:pt modelId="{8CBA98B0-9B4F-4F62-83E4-C93544E8C153}" type="pres">
      <dgm:prSet presAssocID="{1F4269F8-6185-438C-A29C-40BC21AA345F}" presName="horz1" presStyleCnt="0"/>
      <dgm:spPr/>
    </dgm:pt>
    <dgm:pt modelId="{25875CC0-CC84-4FF2-9DA8-137059206DD2}" type="pres">
      <dgm:prSet presAssocID="{1F4269F8-6185-438C-A29C-40BC21AA345F}" presName="tx1" presStyleLbl="revTx" presStyleIdx="13" presStyleCnt="17"/>
      <dgm:spPr/>
    </dgm:pt>
    <dgm:pt modelId="{24ADF38A-BC50-42D9-A8F6-560FCC19F720}" type="pres">
      <dgm:prSet presAssocID="{1F4269F8-6185-438C-A29C-40BC21AA345F}" presName="vert1" presStyleCnt="0"/>
      <dgm:spPr/>
    </dgm:pt>
    <dgm:pt modelId="{AD0E85C7-D08A-49B6-AE2D-E993AAC7AF76}" type="pres">
      <dgm:prSet presAssocID="{D9869B6B-2CB5-49FB-B15C-6C83F71793E9}" presName="thickLine" presStyleLbl="alignNode1" presStyleIdx="14" presStyleCnt="17"/>
      <dgm:spPr/>
    </dgm:pt>
    <dgm:pt modelId="{99F6A454-59A5-4E93-9FA6-557A4502D807}" type="pres">
      <dgm:prSet presAssocID="{D9869B6B-2CB5-49FB-B15C-6C83F71793E9}" presName="horz1" presStyleCnt="0"/>
      <dgm:spPr/>
    </dgm:pt>
    <dgm:pt modelId="{A477CE0C-5553-45CF-961E-36B3B9D182E1}" type="pres">
      <dgm:prSet presAssocID="{D9869B6B-2CB5-49FB-B15C-6C83F71793E9}" presName="tx1" presStyleLbl="revTx" presStyleIdx="14" presStyleCnt="17"/>
      <dgm:spPr/>
    </dgm:pt>
    <dgm:pt modelId="{2E7ED510-FA16-4F5C-AB8D-3C893C82306F}" type="pres">
      <dgm:prSet presAssocID="{D9869B6B-2CB5-49FB-B15C-6C83F71793E9}" presName="vert1" presStyleCnt="0"/>
      <dgm:spPr/>
    </dgm:pt>
    <dgm:pt modelId="{3FE1FF17-335E-4FA4-AA44-3F0E123B62A4}" type="pres">
      <dgm:prSet presAssocID="{2E0AB1DD-E1D2-4D35-978E-3040C3BBB742}" presName="thickLine" presStyleLbl="alignNode1" presStyleIdx="15" presStyleCnt="17"/>
      <dgm:spPr/>
    </dgm:pt>
    <dgm:pt modelId="{9646C50C-3059-4967-80A9-19D4BA78C23A}" type="pres">
      <dgm:prSet presAssocID="{2E0AB1DD-E1D2-4D35-978E-3040C3BBB742}" presName="horz1" presStyleCnt="0"/>
      <dgm:spPr/>
    </dgm:pt>
    <dgm:pt modelId="{5AFD6D7D-DEC5-4BC0-8CDE-2DB4A1A4506B}" type="pres">
      <dgm:prSet presAssocID="{2E0AB1DD-E1D2-4D35-978E-3040C3BBB742}" presName="tx1" presStyleLbl="revTx" presStyleIdx="15" presStyleCnt="17"/>
      <dgm:spPr/>
    </dgm:pt>
    <dgm:pt modelId="{BBC6DC85-8103-4B81-AF4B-56EFF467FBCA}" type="pres">
      <dgm:prSet presAssocID="{2E0AB1DD-E1D2-4D35-978E-3040C3BBB742}" presName="vert1" presStyleCnt="0"/>
      <dgm:spPr/>
    </dgm:pt>
    <dgm:pt modelId="{45B4489B-5021-412E-858F-B582B03691D6}" type="pres">
      <dgm:prSet presAssocID="{736BBD76-E4C9-4BE9-A002-475347E35C99}" presName="thickLine" presStyleLbl="alignNode1" presStyleIdx="16" presStyleCnt="17"/>
      <dgm:spPr/>
    </dgm:pt>
    <dgm:pt modelId="{A12BDA47-3FA6-4B5D-9F19-4AAE2CEBFA43}" type="pres">
      <dgm:prSet presAssocID="{736BBD76-E4C9-4BE9-A002-475347E35C99}" presName="horz1" presStyleCnt="0"/>
      <dgm:spPr/>
    </dgm:pt>
    <dgm:pt modelId="{9947B74C-AF1B-4CA9-914A-74B02B5D4C74}" type="pres">
      <dgm:prSet presAssocID="{736BBD76-E4C9-4BE9-A002-475347E35C99}" presName="tx1" presStyleLbl="revTx" presStyleIdx="16" presStyleCnt="17"/>
      <dgm:spPr/>
    </dgm:pt>
    <dgm:pt modelId="{E4096B50-82F2-4272-B068-6BA7BD35CF59}" type="pres">
      <dgm:prSet presAssocID="{736BBD76-E4C9-4BE9-A002-475347E35C99}" presName="vert1" presStyleCnt="0"/>
      <dgm:spPr/>
    </dgm:pt>
  </dgm:ptLst>
  <dgm:cxnLst>
    <dgm:cxn modelId="{97DE6A09-092F-490E-A6C9-977A7F5FF116}" type="presOf" srcId="{889469A8-9DAE-43FA-B031-B62EBFE83FE4}" destId="{932ACC8B-8D94-4A9E-A1D8-0DEBCA109D26}" srcOrd="0" destOrd="0" presId="urn:microsoft.com/office/officeart/2008/layout/LinedList"/>
    <dgm:cxn modelId="{9450AE0A-9A5B-471A-BF49-F1F7CED68F35}" srcId="{4F48038B-B633-4B10-BE41-E6D80AF3F8E6}" destId="{1F4269F8-6185-438C-A29C-40BC21AA345F}" srcOrd="13" destOrd="0" parTransId="{4C171D36-F6FB-423D-9EFE-658E8923C715}" sibTransId="{9BBB9622-B4AB-4DC7-B53F-15371891D31A}"/>
    <dgm:cxn modelId="{C8C3AB20-2218-4008-83ED-2CE6A3365390}" srcId="{4F48038B-B633-4B10-BE41-E6D80AF3F8E6}" destId="{F780B283-9877-47DE-BC9A-97C02B6874C7}" srcOrd="6" destOrd="0" parTransId="{5E15A3A1-455E-411C-AC58-508B64F63565}" sibTransId="{8585E5E4-32CB-456F-BDE1-015D5F15FF21}"/>
    <dgm:cxn modelId="{E5741B27-B4DC-46E9-8563-3DFAF7782103}" srcId="{4F48038B-B633-4B10-BE41-E6D80AF3F8E6}" destId="{51467A14-A5D7-47D5-83D6-3F4AB17BEAE9}" srcOrd="7" destOrd="0" parTransId="{3EE115FF-F343-4BA2-A175-76D3A0CEEE44}" sibTransId="{8ADBE15F-E501-48D8-99EF-3A8DA3C891C3}"/>
    <dgm:cxn modelId="{3D87A929-63FA-4DD0-BAA4-5CA04C4D3745}" srcId="{4F48038B-B633-4B10-BE41-E6D80AF3F8E6}" destId="{EE78BE07-9F32-4230-A078-B0DF252F6EAF}" srcOrd="8" destOrd="0" parTransId="{D3E83DE8-A203-4B45-B61B-0E42522FF844}" sibTransId="{6BCDE973-B096-4EA8-B4EE-3001BDB62553}"/>
    <dgm:cxn modelId="{44B9CF2C-F102-47D3-9707-C8851410D4A1}" srcId="{4F48038B-B633-4B10-BE41-E6D80AF3F8E6}" destId="{BB66D19E-5DCF-485A-BA02-4FFC5AB66DEC}" srcOrd="9" destOrd="0" parTransId="{1844C853-0037-4FB1-916D-D48EF35B1CC9}" sibTransId="{FD775A6E-62F2-4C79-AB50-92C8A72B8563}"/>
    <dgm:cxn modelId="{AE9C822E-8E89-4037-8899-33205EDDC605}" type="presOf" srcId="{34BBFFA2-9710-49DD-904A-84AC3B59C152}" destId="{22C5CCF8-A633-43E6-A9F5-EBE4E4218923}" srcOrd="0" destOrd="0" presId="urn:microsoft.com/office/officeart/2008/layout/LinedList"/>
    <dgm:cxn modelId="{182C5A32-D2D6-4998-BFAF-99E76B13D212}" srcId="{4F48038B-B633-4B10-BE41-E6D80AF3F8E6}" destId="{59556ED3-097E-48EF-951B-CD346296410E}" srcOrd="4" destOrd="0" parTransId="{2FA16717-938E-4856-AE28-28D820D4855A}" sibTransId="{58A91B53-A0DD-41A1-BFF2-8512DC117EDB}"/>
    <dgm:cxn modelId="{2093F635-9DCB-485E-8077-611EEDFA0876}" srcId="{4F48038B-B633-4B10-BE41-E6D80AF3F8E6}" destId="{34BBFFA2-9710-49DD-904A-84AC3B59C152}" srcOrd="3" destOrd="0" parTransId="{64988F3F-1167-4E76-83C5-BF0BD61351FF}" sibTransId="{292A096B-F46B-4D96-9C81-85FCCBB342FB}"/>
    <dgm:cxn modelId="{AEBABE41-3690-4F5B-B153-DD4F8AFDF03A}" type="presOf" srcId="{88792700-4DAB-4445-B97A-E292FE846B1A}" destId="{C7D78152-C00E-4F6E-8F99-F13A4019CF37}" srcOrd="0" destOrd="0" presId="urn:microsoft.com/office/officeart/2008/layout/LinedList"/>
    <dgm:cxn modelId="{3FB0FD45-4EDE-4F59-90C3-E127C744E2B5}" srcId="{4F48038B-B633-4B10-BE41-E6D80AF3F8E6}" destId="{4A80CACD-8CA5-4AC8-8A8A-84177162260C}" srcOrd="12" destOrd="0" parTransId="{1C625513-FB01-472B-8C90-5EB0ABAC4F43}" sibTransId="{36F04947-862D-4714-BEFA-2AE9A93EB23C}"/>
    <dgm:cxn modelId="{733B8B48-D96B-4862-A78F-63CBC652034A}" type="presOf" srcId="{BB3794FE-F35B-4CEF-BE95-548D163E447E}" destId="{64C5944A-41A4-43BE-B12A-1C66DBB8E247}" srcOrd="0" destOrd="0" presId="urn:microsoft.com/office/officeart/2008/layout/LinedList"/>
    <dgm:cxn modelId="{7A09B955-E42A-4C50-81C4-3D977E384EF4}" srcId="{4F48038B-B633-4B10-BE41-E6D80AF3F8E6}" destId="{D9869B6B-2CB5-49FB-B15C-6C83F71793E9}" srcOrd="14" destOrd="0" parTransId="{F22E0731-B1D1-40EE-A058-F53D399EB732}" sibTransId="{8FB8811F-4D1D-46F3-B01C-A584AC70FC23}"/>
    <dgm:cxn modelId="{C254B658-714C-43DF-9CF2-9E96724069B5}" type="presOf" srcId="{51467A14-A5D7-47D5-83D6-3F4AB17BEAE9}" destId="{CCAF8175-34FA-479F-9F5C-C84FA91794A7}" srcOrd="0" destOrd="0" presId="urn:microsoft.com/office/officeart/2008/layout/LinedList"/>
    <dgm:cxn modelId="{0D30067C-FB46-4ADB-A518-5A7AC7E3B4B1}" type="presOf" srcId="{D9869B6B-2CB5-49FB-B15C-6C83F71793E9}" destId="{A477CE0C-5553-45CF-961E-36B3B9D182E1}" srcOrd="0" destOrd="0" presId="urn:microsoft.com/office/officeart/2008/layout/LinedList"/>
    <dgm:cxn modelId="{01F5EC89-B6B4-4ACE-9850-66ACAAC5807F}" type="presOf" srcId="{1F4269F8-6185-438C-A29C-40BC21AA345F}" destId="{25875CC0-CC84-4FF2-9DA8-137059206DD2}" srcOrd="0" destOrd="0" presId="urn:microsoft.com/office/officeart/2008/layout/LinedList"/>
    <dgm:cxn modelId="{415E3C8B-384F-47AB-A81E-A7253FA9F8A6}" type="presOf" srcId="{AE66CEB5-490E-4A10-BD24-6429D245D1F0}" destId="{A5DC6F5E-0B53-462F-9C83-B115310B9B4A}" srcOrd="0" destOrd="0" presId="urn:microsoft.com/office/officeart/2008/layout/LinedList"/>
    <dgm:cxn modelId="{0B5F0498-E6FF-4008-BDBC-78303E5D2BA5}" srcId="{4F48038B-B633-4B10-BE41-E6D80AF3F8E6}" destId="{BB3794FE-F35B-4CEF-BE95-548D163E447E}" srcOrd="11" destOrd="0" parTransId="{FB8ABBFF-DCF4-45AC-A9F0-6EDF038F0FEB}" sibTransId="{2F74E1D9-CC60-41EC-A730-2C006CE0E4E4}"/>
    <dgm:cxn modelId="{21332F9B-8512-47CB-8F71-D34C0B4DE118}" srcId="{4F48038B-B633-4B10-BE41-E6D80AF3F8E6}" destId="{368961BE-9FBE-484C-8B06-4EC21F740EC2}" srcOrd="10" destOrd="0" parTransId="{7597763B-51F8-43CE-9CCF-97493EBD4659}" sibTransId="{1DDE7D99-48B8-4F18-BC40-9968D2532B0E}"/>
    <dgm:cxn modelId="{C6C8DBA3-1E87-45A8-90FA-8FE25999BC47}" type="presOf" srcId="{4F48038B-B633-4B10-BE41-E6D80AF3F8E6}" destId="{17FF757B-7DAC-4D6C-894F-D4E6EFE0F851}" srcOrd="0" destOrd="0" presId="urn:microsoft.com/office/officeart/2008/layout/LinedList"/>
    <dgm:cxn modelId="{890755A6-9C45-45FA-BFFE-C8527ED8C56F}" srcId="{4F48038B-B633-4B10-BE41-E6D80AF3F8E6}" destId="{2E0AB1DD-E1D2-4D35-978E-3040C3BBB742}" srcOrd="15" destOrd="0" parTransId="{377E9296-EC72-4A1D-BB76-A827BA7D9D9A}" sibTransId="{0B2DFA27-3ED7-4E5E-BEBE-593E5079CD7E}"/>
    <dgm:cxn modelId="{44970EB1-C780-4B05-9180-6D079E9C574E}" type="presOf" srcId="{368961BE-9FBE-484C-8B06-4EC21F740EC2}" destId="{EA081221-621E-4B53-86FE-D42FCFD922CA}" srcOrd="0" destOrd="0" presId="urn:microsoft.com/office/officeart/2008/layout/LinedList"/>
    <dgm:cxn modelId="{D7C720C3-2DBB-490A-B9AF-0BBB6E3353A8}" srcId="{4F48038B-B633-4B10-BE41-E6D80AF3F8E6}" destId="{7B3E8956-9318-43F1-8A0B-D4DD12119DA7}" srcOrd="1" destOrd="0" parTransId="{4C55CD15-3230-4DAF-9A64-CC0B0BC54F32}" sibTransId="{172DFDD4-AD33-4EFA-B572-388BF9CC4F1B}"/>
    <dgm:cxn modelId="{323454C3-D69C-4844-933E-F1C6AED0DC2F}" srcId="{4F48038B-B633-4B10-BE41-E6D80AF3F8E6}" destId="{889469A8-9DAE-43FA-B031-B62EBFE83FE4}" srcOrd="2" destOrd="0" parTransId="{81576289-F7A0-436D-A365-1AD40B6D5964}" sibTransId="{22E52D7A-139B-4E45-AE87-FBEC7DF462F7}"/>
    <dgm:cxn modelId="{1D4529C7-6D12-4E67-BBBA-44670728ED8E}" type="presOf" srcId="{736BBD76-E4C9-4BE9-A002-475347E35C99}" destId="{9947B74C-AF1B-4CA9-914A-74B02B5D4C74}" srcOrd="0" destOrd="0" presId="urn:microsoft.com/office/officeart/2008/layout/LinedList"/>
    <dgm:cxn modelId="{AAAE42CD-7C3B-4147-8915-F1C293452B2D}" srcId="{4F48038B-B633-4B10-BE41-E6D80AF3F8E6}" destId="{88792700-4DAB-4445-B97A-E292FE846B1A}" srcOrd="5" destOrd="0" parTransId="{DDFD0F9B-6276-4FFE-B9D7-1510B6EEF7AA}" sibTransId="{B64813CA-06C5-498D-AD15-90571E6E7D20}"/>
    <dgm:cxn modelId="{E5FD28D0-9502-4C7D-A5B0-E7521F85A698}" type="presOf" srcId="{59556ED3-097E-48EF-951B-CD346296410E}" destId="{D31A5DF0-C365-4695-A765-EF76433BEA27}" srcOrd="0" destOrd="0" presId="urn:microsoft.com/office/officeart/2008/layout/LinedList"/>
    <dgm:cxn modelId="{B55990D0-42F3-4FD2-B6BC-221024179F00}" type="presOf" srcId="{7B3E8956-9318-43F1-8A0B-D4DD12119DA7}" destId="{4862682A-805A-470C-A4FF-0CF09BE8CCFC}" srcOrd="0" destOrd="0" presId="urn:microsoft.com/office/officeart/2008/layout/LinedList"/>
    <dgm:cxn modelId="{400541D4-D59E-4CB1-8A56-65654E9D07F1}" srcId="{4F48038B-B633-4B10-BE41-E6D80AF3F8E6}" destId="{736BBD76-E4C9-4BE9-A002-475347E35C99}" srcOrd="16" destOrd="0" parTransId="{6DB66197-F94E-416F-92DA-9CD5144EC702}" sibTransId="{3FB3F2A2-5948-45EB-BDC4-CF7275358FF1}"/>
    <dgm:cxn modelId="{248AC9DE-AF7A-4A77-BD9F-92B05E27919E}" type="presOf" srcId="{2E0AB1DD-E1D2-4D35-978E-3040C3BBB742}" destId="{5AFD6D7D-DEC5-4BC0-8CDE-2DB4A1A4506B}" srcOrd="0" destOrd="0" presId="urn:microsoft.com/office/officeart/2008/layout/LinedList"/>
    <dgm:cxn modelId="{624D12E2-0B0F-43D8-934E-475478945F26}" type="presOf" srcId="{4A80CACD-8CA5-4AC8-8A8A-84177162260C}" destId="{10B4E9A1-0F3F-48AE-A278-F4FF4A7200D1}" srcOrd="0" destOrd="0" presId="urn:microsoft.com/office/officeart/2008/layout/LinedList"/>
    <dgm:cxn modelId="{5B62B1EC-E59A-47B8-9CD4-65C99224D969}" type="presOf" srcId="{EE78BE07-9F32-4230-A078-B0DF252F6EAF}" destId="{C3175E13-8FBC-4F68-9FFB-4A16E6941604}" srcOrd="0" destOrd="0" presId="urn:microsoft.com/office/officeart/2008/layout/LinedList"/>
    <dgm:cxn modelId="{538982ED-1468-4D8F-9CBF-2AC71B0258DA}" type="presOf" srcId="{F780B283-9877-47DE-BC9A-97C02B6874C7}" destId="{C770F2CF-0E8C-4AEF-A9BA-43F217A6035D}" srcOrd="0" destOrd="0" presId="urn:microsoft.com/office/officeart/2008/layout/LinedList"/>
    <dgm:cxn modelId="{ADD465F7-8F9A-478A-BC7D-EB31B0DC769C}" srcId="{4F48038B-B633-4B10-BE41-E6D80AF3F8E6}" destId="{AE66CEB5-490E-4A10-BD24-6429D245D1F0}" srcOrd="0" destOrd="0" parTransId="{8763F2CB-335F-487D-9D7C-3B4EAC645978}" sibTransId="{1CA7D638-CE8E-45DB-A493-8A908C05C4A5}"/>
    <dgm:cxn modelId="{2D09ECFC-6291-421C-8B37-601E0F37EB79}" type="presOf" srcId="{BB66D19E-5DCF-485A-BA02-4FFC5AB66DEC}" destId="{C2BD2279-E380-4F1E-8691-1B2AFBEDB509}" srcOrd="0" destOrd="0" presId="urn:microsoft.com/office/officeart/2008/layout/LinedList"/>
    <dgm:cxn modelId="{C422124B-76B4-40C9-8AA1-4CE5EC6C0AB2}" type="presParOf" srcId="{17FF757B-7DAC-4D6C-894F-D4E6EFE0F851}" destId="{E28A3892-274C-4FF9-A345-D25F1E3313E3}" srcOrd="0" destOrd="0" presId="urn:microsoft.com/office/officeart/2008/layout/LinedList"/>
    <dgm:cxn modelId="{9875B31A-4B35-4E73-ADB5-9418B37EDB3B}" type="presParOf" srcId="{17FF757B-7DAC-4D6C-894F-D4E6EFE0F851}" destId="{4C6413D1-4539-4938-A281-32A7EBCEB24E}" srcOrd="1" destOrd="0" presId="urn:microsoft.com/office/officeart/2008/layout/LinedList"/>
    <dgm:cxn modelId="{9E7E2427-43EA-49EB-A550-1DFCAFD3E7BC}" type="presParOf" srcId="{4C6413D1-4539-4938-A281-32A7EBCEB24E}" destId="{A5DC6F5E-0B53-462F-9C83-B115310B9B4A}" srcOrd="0" destOrd="0" presId="urn:microsoft.com/office/officeart/2008/layout/LinedList"/>
    <dgm:cxn modelId="{09553DB6-53D1-4C05-8A52-D29586529FC8}" type="presParOf" srcId="{4C6413D1-4539-4938-A281-32A7EBCEB24E}" destId="{50A54503-3E36-4BDB-8718-429F59E60199}" srcOrd="1" destOrd="0" presId="urn:microsoft.com/office/officeart/2008/layout/LinedList"/>
    <dgm:cxn modelId="{E5F62FE5-2E73-4380-A5FC-738397052DC3}" type="presParOf" srcId="{17FF757B-7DAC-4D6C-894F-D4E6EFE0F851}" destId="{EC7CE14E-7256-469D-AA0D-2B91334C2BC9}" srcOrd="2" destOrd="0" presId="urn:microsoft.com/office/officeart/2008/layout/LinedList"/>
    <dgm:cxn modelId="{567AD837-4F6A-4342-92F0-70E1B51DC28A}" type="presParOf" srcId="{17FF757B-7DAC-4D6C-894F-D4E6EFE0F851}" destId="{3C3DB00F-F2D0-4234-AD9A-00493BC2887C}" srcOrd="3" destOrd="0" presId="urn:microsoft.com/office/officeart/2008/layout/LinedList"/>
    <dgm:cxn modelId="{15FC98AE-8A00-4A39-A1E7-AF4C99A511FA}" type="presParOf" srcId="{3C3DB00F-F2D0-4234-AD9A-00493BC2887C}" destId="{4862682A-805A-470C-A4FF-0CF09BE8CCFC}" srcOrd="0" destOrd="0" presId="urn:microsoft.com/office/officeart/2008/layout/LinedList"/>
    <dgm:cxn modelId="{515A0608-FCDB-46EE-824B-A5F289F43F11}" type="presParOf" srcId="{3C3DB00F-F2D0-4234-AD9A-00493BC2887C}" destId="{4FB4BC2A-A2AB-438A-91D0-613C0D794B69}" srcOrd="1" destOrd="0" presId="urn:microsoft.com/office/officeart/2008/layout/LinedList"/>
    <dgm:cxn modelId="{C06DB44C-0E88-46D7-9259-812A0E45EA47}" type="presParOf" srcId="{17FF757B-7DAC-4D6C-894F-D4E6EFE0F851}" destId="{386792B7-452A-400B-9433-170B06467FE2}" srcOrd="4" destOrd="0" presId="urn:microsoft.com/office/officeart/2008/layout/LinedList"/>
    <dgm:cxn modelId="{4589E105-5EEF-458C-8B27-99731BB8B8D7}" type="presParOf" srcId="{17FF757B-7DAC-4D6C-894F-D4E6EFE0F851}" destId="{AF545FB8-8E22-450A-A70D-2E18C3935E2F}" srcOrd="5" destOrd="0" presId="urn:microsoft.com/office/officeart/2008/layout/LinedList"/>
    <dgm:cxn modelId="{A5668216-B4F5-499E-AB2A-3E08EF1CA0CC}" type="presParOf" srcId="{AF545FB8-8E22-450A-A70D-2E18C3935E2F}" destId="{932ACC8B-8D94-4A9E-A1D8-0DEBCA109D26}" srcOrd="0" destOrd="0" presId="urn:microsoft.com/office/officeart/2008/layout/LinedList"/>
    <dgm:cxn modelId="{6BB8DD8E-2EA9-437B-A61E-9BA4A3A31F05}" type="presParOf" srcId="{AF545FB8-8E22-450A-A70D-2E18C3935E2F}" destId="{841E6A8A-3D1B-4D15-95FC-D3D0E8C3D0AD}" srcOrd="1" destOrd="0" presId="urn:microsoft.com/office/officeart/2008/layout/LinedList"/>
    <dgm:cxn modelId="{DD514287-A71A-4049-8E04-601C85548E81}" type="presParOf" srcId="{17FF757B-7DAC-4D6C-894F-D4E6EFE0F851}" destId="{4B1EE54A-2AAF-4EFE-BE6D-68D7BBF72219}" srcOrd="6" destOrd="0" presId="urn:microsoft.com/office/officeart/2008/layout/LinedList"/>
    <dgm:cxn modelId="{64CD0CD7-5BB1-4B34-8FF6-C82566102FF1}" type="presParOf" srcId="{17FF757B-7DAC-4D6C-894F-D4E6EFE0F851}" destId="{228346DE-1B3C-4D62-B62C-3B6825431D28}" srcOrd="7" destOrd="0" presId="urn:microsoft.com/office/officeart/2008/layout/LinedList"/>
    <dgm:cxn modelId="{B40BF022-1288-43B0-A622-DEAB46D28A9D}" type="presParOf" srcId="{228346DE-1B3C-4D62-B62C-3B6825431D28}" destId="{22C5CCF8-A633-43E6-A9F5-EBE4E4218923}" srcOrd="0" destOrd="0" presId="urn:microsoft.com/office/officeart/2008/layout/LinedList"/>
    <dgm:cxn modelId="{878914AA-7CA7-4C49-9246-F981ED68935A}" type="presParOf" srcId="{228346DE-1B3C-4D62-B62C-3B6825431D28}" destId="{26EF0AC4-CDE6-4BE1-9E52-181C42F8701A}" srcOrd="1" destOrd="0" presId="urn:microsoft.com/office/officeart/2008/layout/LinedList"/>
    <dgm:cxn modelId="{0A277A2F-76E0-4A71-ACDE-7435C8C25DC0}" type="presParOf" srcId="{17FF757B-7DAC-4D6C-894F-D4E6EFE0F851}" destId="{9A6F0AAB-AF04-4EB6-882D-27BC5AA995C0}" srcOrd="8" destOrd="0" presId="urn:microsoft.com/office/officeart/2008/layout/LinedList"/>
    <dgm:cxn modelId="{0364D8BD-A41D-45BF-987A-EFD69B85552D}" type="presParOf" srcId="{17FF757B-7DAC-4D6C-894F-D4E6EFE0F851}" destId="{23E87B3F-EC76-4CEE-B3A4-0DFD650FD050}" srcOrd="9" destOrd="0" presId="urn:microsoft.com/office/officeart/2008/layout/LinedList"/>
    <dgm:cxn modelId="{33D34668-11AC-43F8-8030-978BFBAFB850}" type="presParOf" srcId="{23E87B3F-EC76-4CEE-B3A4-0DFD650FD050}" destId="{D31A5DF0-C365-4695-A765-EF76433BEA27}" srcOrd="0" destOrd="0" presId="urn:microsoft.com/office/officeart/2008/layout/LinedList"/>
    <dgm:cxn modelId="{0E4A3C39-D776-4BFF-99D6-B1EB2A3F8D36}" type="presParOf" srcId="{23E87B3F-EC76-4CEE-B3A4-0DFD650FD050}" destId="{E3CFE0E3-BA12-4B01-89F2-02D9319BB313}" srcOrd="1" destOrd="0" presId="urn:microsoft.com/office/officeart/2008/layout/LinedList"/>
    <dgm:cxn modelId="{5DFD4FA4-AD53-4D3D-A9B4-B82CD929BC7F}" type="presParOf" srcId="{17FF757B-7DAC-4D6C-894F-D4E6EFE0F851}" destId="{A84B5E22-E6B3-4D83-8DB3-6D0D3F27470E}" srcOrd="10" destOrd="0" presId="urn:microsoft.com/office/officeart/2008/layout/LinedList"/>
    <dgm:cxn modelId="{212C6123-048A-4217-BB62-9E8690D4ECCF}" type="presParOf" srcId="{17FF757B-7DAC-4D6C-894F-D4E6EFE0F851}" destId="{2699A184-9859-4072-B74D-58FB341E78E8}" srcOrd="11" destOrd="0" presId="urn:microsoft.com/office/officeart/2008/layout/LinedList"/>
    <dgm:cxn modelId="{02C7842B-7AFC-4ED0-ACF3-B5D1516426A7}" type="presParOf" srcId="{2699A184-9859-4072-B74D-58FB341E78E8}" destId="{C7D78152-C00E-4F6E-8F99-F13A4019CF37}" srcOrd="0" destOrd="0" presId="urn:microsoft.com/office/officeart/2008/layout/LinedList"/>
    <dgm:cxn modelId="{740E3774-7EF0-4BB9-ADA7-BE680C8765DD}" type="presParOf" srcId="{2699A184-9859-4072-B74D-58FB341E78E8}" destId="{138923B1-3632-469E-A285-5ED82B6C2D11}" srcOrd="1" destOrd="0" presId="urn:microsoft.com/office/officeart/2008/layout/LinedList"/>
    <dgm:cxn modelId="{5255CD3E-5791-4891-919A-BD8AD41F5AE4}" type="presParOf" srcId="{17FF757B-7DAC-4D6C-894F-D4E6EFE0F851}" destId="{9FF8749E-008F-4B26-A325-AD0BC648E372}" srcOrd="12" destOrd="0" presId="urn:microsoft.com/office/officeart/2008/layout/LinedList"/>
    <dgm:cxn modelId="{EC3A86AE-F666-4DAA-B5ED-3C749FD480E1}" type="presParOf" srcId="{17FF757B-7DAC-4D6C-894F-D4E6EFE0F851}" destId="{2A21E2E9-19C1-43FE-88A8-A1A16E0DB6C7}" srcOrd="13" destOrd="0" presId="urn:microsoft.com/office/officeart/2008/layout/LinedList"/>
    <dgm:cxn modelId="{7E552A73-B929-489C-A8FE-411D7534938A}" type="presParOf" srcId="{2A21E2E9-19C1-43FE-88A8-A1A16E0DB6C7}" destId="{C770F2CF-0E8C-4AEF-A9BA-43F217A6035D}" srcOrd="0" destOrd="0" presId="urn:microsoft.com/office/officeart/2008/layout/LinedList"/>
    <dgm:cxn modelId="{3CFDB88E-59F5-4841-B7A3-4700C39603D9}" type="presParOf" srcId="{2A21E2E9-19C1-43FE-88A8-A1A16E0DB6C7}" destId="{9438996B-73EC-4BC8-88B5-25B13E8C95B9}" srcOrd="1" destOrd="0" presId="urn:microsoft.com/office/officeart/2008/layout/LinedList"/>
    <dgm:cxn modelId="{224131E2-C315-4A93-AFD1-2A2DB3C8BBFA}" type="presParOf" srcId="{17FF757B-7DAC-4D6C-894F-D4E6EFE0F851}" destId="{70F131F5-6278-4010-BDA7-98EED696A740}" srcOrd="14" destOrd="0" presId="urn:microsoft.com/office/officeart/2008/layout/LinedList"/>
    <dgm:cxn modelId="{695D41BF-ACB7-4768-ABD0-4393161A78D9}" type="presParOf" srcId="{17FF757B-7DAC-4D6C-894F-D4E6EFE0F851}" destId="{2FB2BB3F-4D54-4481-BDDF-2131F7D43DD8}" srcOrd="15" destOrd="0" presId="urn:microsoft.com/office/officeart/2008/layout/LinedList"/>
    <dgm:cxn modelId="{62620D74-AE4C-4719-8765-17F19C3FA14B}" type="presParOf" srcId="{2FB2BB3F-4D54-4481-BDDF-2131F7D43DD8}" destId="{CCAF8175-34FA-479F-9F5C-C84FA91794A7}" srcOrd="0" destOrd="0" presId="urn:microsoft.com/office/officeart/2008/layout/LinedList"/>
    <dgm:cxn modelId="{33D1F0A4-1275-47E9-918C-DAE32C5C133A}" type="presParOf" srcId="{2FB2BB3F-4D54-4481-BDDF-2131F7D43DD8}" destId="{E4776EAC-6755-47F2-A00E-183739D3ABFA}" srcOrd="1" destOrd="0" presId="urn:microsoft.com/office/officeart/2008/layout/LinedList"/>
    <dgm:cxn modelId="{F87F407F-0678-40BD-B971-E9615D827D22}" type="presParOf" srcId="{17FF757B-7DAC-4D6C-894F-D4E6EFE0F851}" destId="{0FCCA655-5494-41F2-8951-DBCC91169BA3}" srcOrd="16" destOrd="0" presId="urn:microsoft.com/office/officeart/2008/layout/LinedList"/>
    <dgm:cxn modelId="{9F0F3E16-63D5-44A7-A72C-7329F1446E48}" type="presParOf" srcId="{17FF757B-7DAC-4D6C-894F-D4E6EFE0F851}" destId="{47F0BA47-78A1-4507-9818-7C6C691FDA53}" srcOrd="17" destOrd="0" presId="urn:microsoft.com/office/officeart/2008/layout/LinedList"/>
    <dgm:cxn modelId="{D04F0F38-900E-46E5-BDD7-569DEF276A48}" type="presParOf" srcId="{47F0BA47-78A1-4507-9818-7C6C691FDA53}" destId="{C3175E13-8FBC-4F68-9FFB-4A16E6941604}" srcOrd="0" destOrd="0" presId="urn:microsoft.com/office/officeart/2008/layout/LinedList"/>
    <dgm:cxn modelId="{33156291-B3DF-478B-A0FB-80995F95BEA3}" type="presParOf" srcId="{47F0BA47-78A1-4507-9818-7C6C691FDA53}" destId="{8CA77ACD-8BDD-44F4-BEEA-2A5A324C3869}" srcOrd="1" destOrd="0" presId="urn:microsoft.com/office/officeart/2008/layout/LinedList"/>
    <dgm:cxn modelId="{C7B841CE-1576-4DF3-A492-17A5736E833C}" type="presParOf" srcId="{17FF757B-7DAC-4D6C-894F-D4E6EFE0F851}" destId="{EB6353D2-2B35-484B-A9E1-883643097459}" srcOrd="18" destOrd="0" presId="urn:microsoft.com/office/officeart/2008/layout/LinedList"/>
    <dgm:cxn modelId="{95D08AAC-5B5E-4B5D-AB7A-B6924C63657A}" type="presParOf" srcId="{17FF757B-7DAC-4D6C-894F-D4E6EFE0F851}" destId="{84404892-354A-42DA-8DE6-D46FE3CA9D94}" srcOrd="19" destOrd="0" presId="urn:microsoft.com/office/officeart/2008/layout/LinedList"/>
    <dgm:cxn modelId="{E3694ECC-AC38-46D3-A02A-CCFE1DD95ABC}" type="presParOf" srcId="{84404892-354A-42DA-8DE6-D46FE3CA9D94}" destId="{C2BD2279-E380-4F1E-8691-1B2AFBEDB509}" srcOrd="0" destOrd="0" presId="urn:microsoft.com/office/officeart/2008/layout/LinedList"/>
    <dgm:cxn modelId="{A68815D8-1A8F-4BED-9679-7871F75952CA}" type="presParOf" srcId="{84404892-354A-42DA-8DE6-D46FE3CA9D94}" destId="{5CE1B55C-E43F-4735-BC0C-DDFC2D7F1FBC}" srcOrd="1" destOrd="0" presId="urn:microsoft.com/office/officeart/2008/layout/LinedList"/>
    <dgm:cxn modelId="{F23E1E94-BD22-4F91-9112-43DA0E5F6B75}" type="presParOf" srcId="{17FF757B-7DAC-4D6C-894F-D4E6EFE0F851}" destId="{7DED1D75-539C-4371-BFCC-D1301D68E165}" srcOrd="20" destOrd="0" presId="urn:microsoft.com/office/officeart/2008/layout/LinedList"/>
    <dgm:cxn modelId="{86C0EDAD-9F52-4C30-A25D-8650A2613A00}" type="presParOf" srcId="{17FF757B-7DAC-4D6C-894F-D4E6EFE0F851}" destId="{85727581-F4AA-4B5B-860A-E6B4847FDAF4}" srcOrd="21" destOrd="0" presId="urn:microsoft.com/office/officeart/2008/layout/LinedList"/>
    <dgm:cxn modelId="{3EDF8FA0-1299-43C6-AB3C-01D43AB2599B}" type="presParOf" srcId="{85727581-F4AA-4B5B-860A-E6B4847FDAF4}" destId="{EA081221-621E-4B53-86FE-D42FCFD922CA}" srcOrd="0" destOrd="0" presId="urn:microsoft.com/office/officeart/2008/layout/LinedList"/>
    <dgm:cxn modelId="{16C30623-83C1-4BDD-B79F-D3D8B811BFC3}" type="presParOf" srcId="{85727581-F4AA-4B5B-860A-E6B4847FDAF4}" destId="{F9DA411C-866C-443F-AE53-7A990EC3A38C}" srcOrd="1" destOrd="0" presId="urn:microsoft.com/office/officeart/2008/layout/LinedList"/>
    <dgm:cxn modelId="{B35AD639-32CF-4481-96E1-1F525DE2A75A}" type="presParOf" srcId="{17FF757B-7DAC-4D6C-894F-D4E6EFE0F851}" destId="{8A87836F-7117-4735-8B51-5BBB31982D4E}" srcOrd="22" destOrd="0" presId="urn:microsoft.com/office/officeart/2008/layout/LinedList"/>
    <dgm:cxn modelId="{AC7A2244-916A-4468-86B5-5BEE7779B869}" type="presParOf" srcId="{17FF757B-7DAC-4D6C-894F-D4E6EFE0F851}" destId="{3FE380E4-77F1-4AD3-955F-4A02D1AEF931}" srcOrd="23" destOrd="0" presId="urn:microsoft.com/office/officeart/2008/layout/LinedList"/>
    <dgm:cxn modelId="{840F0AB1-E788-4268-B1E4-C7A4D1BD2A95}" type="presParOf" srcId="{3FE380E4-77F1-4AD3-955F-4A02D1AEF931}" destId="{64C5944A-41A4-43BE-B12A-1C66DBB8E247}" srcOrd="0" destOrd="0" presId="urn:microsoft.com/office/officeart/2008/layout/LinedList"/>
    <dgm:cxn modelId="{0D9A9558-E5CD-4E75-B2BA-1028EDEF398B}" type="presParOf" srcId="{3FE380E4-77F1-4AD3-955F-4A02D1AEF931}" destId="{B42F8090-C799-447C-8D02-1DF8523223FD}" srcOrd="1" destOrd="0" presId="urn:microsoft.com/office/officeart/2008/layout/LinedList"/>
    <dgm:cxn modelId="{D16618AA-93B4-4613-B8DC-0CC0C9251A2B}" type="presParOf" srcId="{17FF757B-7DAC-4D6C-894F-D4E6EFE0F851}" destId="{2B2A9F7F-520B-47F7-8D67-58F723CEFCF1}" srcOrd="24" destOrd="0" presId="urn:microsoft.com/office/officeart/2008/layout/LinedList"/>
    <dgm:cxn modelId="{71079DFC-E1C4-41F5-BE78-3C1693F8358E}" type="presParOf" srcId="{17FF757B-7DAC-4D6C-894F-D4E6EFE0F851}" destId="{13B76D28-1956-4440-AA41-C03CECB114E1}" srcOrd="25" destOrd="0" presId="urn:microsoft.com/office/officeart/2008/layout/LinedList"/>
    <dgm:cxn modelId="{D0EB9292-9849-4CC7-960D-0F5243FE1C79}" type="presParOf" srcId="{13B76D28-1956-4440-AA41-C03CECB114E1}" destId="{10B4E9A1-0F3F-48AE-A278-F4FF4A7200D1}" srcOrd="0" destOrd="0" presId="urn:microsoft.com/office/officeart/2008/layout/LinedList"/>
    <dgm:cxn modelId="{79692738-1313-45EA-9063-A6E5FBCAD287}" type="presParOf" srcId="{13B76D28-1956-4440-AA41-C03CECB114E1}" destId="{260F0577-8F53-4E4A-9467-F1CC02265C0D}" srcOrd="1" destOrd="0" presId="urn:microsoft.com/office/officeart/2008/layout/LinedList"/>
    <dgm:cxn modelId="{B4C275DE-D01B-49DB-B27E-5D7031CEC387}" type="presParOf" srcId="{17FF757B-7DAC-4D6C-894F-D4E6EFE0F851}" destId="{BBD41AEC-7953-452B-BA86-675DD5401364}" srcOrd="26" destOrd="0" presId="urn:microsoft.com/office/officeart/2008/layout/LinedList"/>
    <dgm:cxn modelId="{D7C16F23-AADB-4B73-9C89-AA995BF69DC9}" type="presParOf" srcId="{17FF757B-7DAC-4D6C-894F-D4E6EFE0F851}" destId="{8CBA98B0-9B4F-4F62-83E4-C93544E8C153}" srcOrd="27" destOrd="0" presId="urn:microsoft.com/office/officeart/2008/layout/LinedList"/>
    <dgm:cxn modelId="{486D4BF0-08C9-4F0A-BBEB-6BCB4C3B1C13}" type="presParOf" srcId="{8CBA98B0-9B4F-4F62-83E4-C93544E8C153}" destId="{25875CC0-CC84-4FF2-9DA8-137059206DD2}" srcOrd="0" destOrd="0" presId="urn:microsoft.com/office/officeart/2008/layout/LinedList"/>
    <dgm:cxn modelId="{469951FE-3FC6-493E-8D9C-582E3407A1AE}" type="presParOf" srcId="{8CBA98B0-9B4F-4F62-83E4-C93544E8C153}" destId="{24ADF38A-BC50-42D9-A8F6-560FCC19F720}" srcOrd="1" destOrd="0" presId="urn:microsoft.com/office/officeart/2008/layout/LinedList"/>
    <dgm:cxn modelId="{EC160C10-7021-4829-964C-1B5C88A36D10}" type="presParOf" srcId="{17FF757B-7DAC-4D6C-894F-D4E6EFE0F851}" destId="{AD0E85C7-D08A-49B6-AE2D-E993AAC7AF76}" srcOrd="28" destOrd="0" presId="urn:microsoft.com/office/officeart/2008/layout/LinedList"/>
    <dgm:cxn modelId="{9624D2BA-9B7A-41B1-92D0-F4CCC6A07E2C}" type="presParOf" srcId="{17FF757B-7DAC-4D6C-894F-D4E6EFE0F851}" destId="{99F6A454-59A5-4E93-9FA6-557A4502D807}" srcOrd="29" destOrd="0" presId="urn:microsoft.com/office/officeart/2008/layout/LinedList"/>
    <dgm:cxn modelId="{082EDAE0-12AE-4886-B190-68DDDB43C414}" type="presParOf" srcId="{99F6A454-59A5-4E93-9FA6-557A4502D807}" destId="{A477CE0C-5553-45CF-961E-36B3B9D182E1}" srcOrd="0" destOrd="0" presId="urn:microsoft.com/office/officeart/2008/layout/LinedList"/>
    <dgm:cxn modelId="{E4CEEFCB-5D53-4B4B-AA76-CDCF6F209969}" type="presParOf" srcId="{99F6A454-59A5-4E93-9FA6-557A4502D807}" destId="{2E7ED510-FA16-4F5C-AB8D-3C893C82306F}" srcOrd="1" destOrd="0" presId="urn:microsoft.com/office/officeart/2008/layout/LinedList"/>
    <dgm:cxn modelId="{D5A17A6B-D928-4DBE-B6AC-D93C7419B85A}" type="presParOf" srcId="{17FF757B-7DAC-4D6C-894F-D4E6EFE0F851}" destId="{3FE1FF17-335E-4FA4-AA44-3F0E123B62A4}" srcOrd="30" destOrd="0" presId="urn:microsoft.com/office/officeart/2008/layout/LinedList"/>
    <dgm:cxn modelId="{A40FD5EA-75D2-4E48-89CA-3807B1FAC671}" type="presParOf" srcId="{17FF757B-7DAC-4D6C-894F-D4E6EFE0F851}" destId="{9646C50C-3059-4967-80A9-19D4BA78C23A}" srcOrd="31" destOrd="0" presId="urn:microsoft.com/office/officeart/2008/layout/LinedList"/>
    <dgm:cxn modelId="{A96D3856-49BB-44DB-85F5-236332AE37E1}" type="presParOf" srcId="{9646C50C-3059-4967-80A9-19D4BA78C23A}" destId="{5AFD6D7D-DEC5-4BC0-8CDE-2DB4A1A4506B}" srcOrd="0" destOrd="0" presId="urn:microsoft.com/office/officeart/2008/layout/LinedList"/>
    <dgm:cxn modelId="{8E891E3E-2031-463B-B154-4E02D7696E5F}" type="presParOf" srcId="{9646C50C-3059-4967-80A9-19D4BA78C23A}" destId="{BBC6DC85-8103-4B81-AF4B-56EFF467FBCA}" srcOrd="1" destOrd="0" presId="urn:microsoft.com/office/officeart/2008/layout/LinedList"/>
    <dgm:cxn modelId="{47B3C235-E137-4C4D-B43E-506F4461C62F}" type="presParOf" srcId="{17FF757B-7DAC-4D6C-894F-D4E6EFE0F851}" destId="{45B4489B-5021-412E-858F-B582B03691D6}" srcOrd="32" destOrd="0" presId="urn:microsoft.com/office/officeart/2008/layout/LinedList"/>
    <dgm:cxn modelId="{57C7F425-8F0D-4301-9875-16957F694DCA}" type="presParOf" srcId="{17FF757B-7DAC-4D6C-894F-D4E6EFE0F851}" destId="{A12BDA47-3FA6-4B5D-9F19-4AAE2CEBFA43}" srcOrd="33" destOrd="0" presId="urn:microsoft.com/office/officeart/2008/layout/LinedList"/>
    <dgm:cxn modelId="{045DD161-E4F9-4C05-89F5-9A5DABE6D432}" type="presParOf" srcId="{A12BDA47-3FA6-4B5D-9F19-4AAE2CEBFA43}" destId="{9947B74C-AF1B-4CA9-914A-74B02B5D4C74}" srcOrd="0" destOrd="0" presId="urn:microsoft.com/office/officeart/2008/layout/LinedList"/>
    <dgm:cxn modelId="{F5D03888-7A9D-47D9-A8AB-72C2C77519DD}" type="presParOf" srcId="{A12BDA47-3FA6-4B5D-9F19-4AAE2CEBFA43}" destId="{E4096B50-82F2-4272-B068-6BA7BD35CF59}"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6C8D27-1D7B-415C-B7F6-A5892EB8C61D}">
      <dsp:nvSpPr>
        <dsp:cNvPr id="0" name=""/>
        <dsp:cNvSpPr/>
      </dsp:nvSpPr>
      <dsp:spPr>
        <a:xfrm>
          <a:off x="8186375" y="1382009"/>
          <a:ext cx="191504" cy="3544334"/>
        </a:xfrm>
        <a:prstGeom prst="rect">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D1EEFB-D0DB-419A-B722-79D9FC316909}">
      <dsp:nvSpPr>
        <dsp:cNvPr id="0" name=""/>
        <dsp:cNvSpPr/>
      </dsp:nvSpPr>
      <dsp:spPr>
        <a:xfrm>
          <a:off x="522991" y="1382009"/>
          <a:ext cx="4980717" cy="3544334"/>
        </a:xfrm>
        <a:prstGeom prst="frame">
          <a:avLst>
            <a:gd name="adj1" fmla="val 5450"/>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59EB4B-579A-4529-8D84-30F97B53F8BA}">
      <dsp:nvSpPr>
        <dsp:cNvPr id="0" name=""/>
        <dsp:cNvSpPr/>
      </dsp:nvSpPr>
      <dsp:spPr>
        <a:xfrm>
          <a:off x="545277" y="1595111"/>
          <a:ext cx="4789212" cy="3250609"/>
        </a:xfrm>
        <a:prstGeom prst="rect">
          <a:avLst/>
        </a:prstGeom>
        <a:blipFill rotWithShape="1">
          <a:blip xmlns:r="http://schemas.openxmlformats.org/officeDocument/2006/relationships" r:embed="rId1"/>
          <a:srcRect/>
          <a:stretch>
            <a:fillRect t="-66000" b="-66000"/>
          </a:stretch>
        </a:blip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6F08C6-AD71-4861-B6E3-8BCEE7540F88}">
      <dsp:nvSpPr>
        <dsp:cNvPr id="0" name=""/>
        <dsp:cNvSpPr/>
      </dsp:nvSpPr>
      <dsp:spPr>
        <a:xfrm>
          <a:off x="0" y="0"/>
          <a:ext cx="6021676" cy="1589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5120" tIns="121920" rIns="325120" bIns="121920" numCol="1" spcCol="1270" anchor="ctr" anchorCtr="0">
          <a:noAutofit/>
        </a:bodyPr>
        <a:lstStyle/>
        <a:p>
          <a:pPr marL="0" lvl="0" indent="0" algn="ctr" defTabSz="1422400">
            <a:lnSpc>
              <a:spcPct val="90000"/>
            </a:lnSpc>
            <a:spcBef>
              <a:spcPct val="0"/>
            </a:spcBef>
            <a:spcAft>
              <a:spcPct val="35000"/>
            </a:spcAft>
            <a:buNone/>
          </a:pPr>
          <a:r>
            <a:rPr lang="es-ES_tradnl" sz="3200" b="1" kern="1200" dirty="0">
              <a:solidFill>
                <a:schemeClr val="tx2">
                  <a:lumMod val="50000"/>
                  <a:lumOff val="50000"/>
                </a:schemeClr>
              </a:solidFill>
              <a:effectLst>
                <a:outerShdw blurRad="38100" dist="38100" dir="2700000" algn="tl">
                  <a:srgbClr val="000000">
                    <a:alpha val="43137"/>
                  </a:srgbClr>
                </a:outerShdw>
              </a:effectLst>
              <a:latin typeface="Baskerville Old Face" panose="02020602080505020303" pitchFamily="18" charset="0"/>
            </a:rPr>
            <a:t>El artículo 204 de la Constitución de la República del Ecuador</a:t>
          </a:r>
          <a:endParaRPr lang="es-EC" sz="3200" b="1" kern="1200" dirty="0">
            <a:solidFill>
              <a:schemeClr val="tx2">
                <a:lumMod val="50000"/>
                <a:lumOff val="50000"/>
              </a:schemeClr>
            </a:solidFill>
            <a:effectLst>
              <a:outerShdw blurRad="38100" dist="38100" dir="2700000" algn="tl">
                <a:srgbClr val="000000">
                  <a:alpha val="43137"/>
                </a:srgbClr>
              </a:outerShdw>
            </a:effectLst>
            <a:latin typeface="Baskerville Old Face" panose="02020602080505020303" pitchFamily="18" charset="0"/>
          </a:endParaRPr>
        </a:p>
      </dsp:txBody>
      <dsp:txXfrm>
        <a:off x="0" y="0"/>
        <a:ext cx="6021676" cy="1589524"/>
      </dsp:txXfrm>
    </dsp:sp>
    <dsp:sp modelId="{A5843F16-7A46-4018-BDA7-1C0B8C7FE562}">
      <dsp:nvSpPr>
        <dsp:cNvPr id="0" name=""/>
        <dsp:cNvSpPr/>
      </dsp:nvSpPr>
      <dsp:spPr>
        <a:xfrm>
          <a:off x="5677603" y="1455802"/>
          <a:ext cx="2277129" cy="3509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s-ES_tradnl" sz="1200" i="1" kern="1200" dirty="0"/>
            <a:t>"</a:t>
          </a:r>
          <a:r>
            <a:rPr lang="es-ES_tradnl" sz="2400" b="1" i="1" kern="1200" dirty="0"/>
            <a:t>El pueblo es el mandante y primer fiscalizador del poder público, en ejercicio de su derecho a la participación</a:t>
          </a:r>
          <a:endParaRPr lang="es-EC" sz="2400" b="1" kern="1200" dirty="0"/>
        </a:p>
      </dsp:txBody>
      <dsp:txXfrm>
        <a:off x="5677603" y="1455802"/>
        <a:ext cx="2277129" cy="35093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3CC76F-7DCB-4A2C-99E1-C0C9D3DCCAA0}">
      <dsp:nvSpPr>
        <dsp:cNvPr id="0" name=""/>
        <dsp:cNvSpPr/>
      </dsp:nvSpPr>
      <dsp:spPr>
        <a:xfrm>
          <a:off x="0" y="0"/>
          <a:ext cx="8610600" cy="0"/>
        </a:xfrm>
        <a:prstGeom prst="line">
          <a:avLst/>
        </a:prstGeom>
        <a:solidFill>
          <a:schemeClr val="accent5">
            <a:shade val="80000"/>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460B5F-4FE6-4747-8DC7-86AF96D25969}">
      <dsp:nvSpPr>
        <dsp:cNvPr id="0" name=""/>
        <dsp:cNvSpPr/>
      </dsp:nvSpPr>
      <dsp:spPr>
        <a:xfrm>
          <a:off x="0" y="0"/>
          <a:ext cx="1722120" cy="4676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dirty="0"/>
        </a:p>
      </dsp:txBody>
      <dsp:txXfrm>
        <a:off x="0" y="0"/>
        <a:ext cx="1722120" cy="4676821"/>
      </dsp:txXfrm>
    </dsp:sp>
    <dsp:sp modelId="{688452C9-941D-4BB0-8757-6D74D9FFD941}">
      <dsp:nvSpPr>
        <dsp:cNvPr id="0" name=""/>
        <dsp:cNvSpPr/>
      </dsp:nvSpPr>
      <dsp:spPr>
        <a:xfrm>
          <a:off x="1851279" y="36823"/>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 1.- </a:t>
          </a:r>
          <a:r>
            <a:rPr lang="es-EC" sz="1700" b="1" kern="1200" dirty="0"/>
            <a:t>FISICO AMBIENTAL</a:t>
          </a:r>
          <a:endParaRPr lang="en-US" sz="1700" b="1" kern="1200" dirty="0"/>
        </a:p>
      </dsp:txBody>
      <dsp:txXfrm>
        <a:off x="1851279" y="36823"/>
        <a:ext cx="6759321" cy="736462"/>
      </dsp:txXfrm>
    </dsp:sp>
    <dsp:sp modelId="{506F39CA-76D3-4075-9197-6A47B5ED0467}">
      <dsp:nvSpPr>
        <dsp:cNvPr id="0" name=""/>
        <dsp:cNvSpPr/>
      </dsp:nvSpPr>
      <dsp:spPr>
        <a:xfrm>
          <a:off x="1722120" y="773285"/>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27B5B16-C1E2-436C-A07E-EBC3BEE69DBB}">
      <dsp:nvSpPr>
        <dsp:cNvPr id="0" name=""/>
        <dsp:cNvSpPr/>
      </dsp:nvSpPr>
      <dsp:spPr>
        <a:xfrm>
          <a:off x="1851279" y="810108"/>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2.- ECONOMICO PRODUCTIVO</a:t>
          </a:r>
        </a:p>
        <a:p>
          <a:pPr marL="0" lvl="0" indent="0" algn="l" defTabSz="755650">
            <a:lnSpc>
              <a:spcPct val="90000"/>
            </a:lnSpc>
            <a:spcBef>
              <a:spcPct val="0"/>
            </a:spcBef>
            <a:spcAft>
              <a:spcPct val="35000"/>
            </a:spcAft>
            <a:buNone/>
          </a:pPr>
          <a:r>
            <a:rPr lang="en-US" sz="1700" b="1" kern="1200" dirty="0"/>
            <a:t> </a:t>
          </a:r>
          <a:endParaRPr lang="en-US" sz="1700" kern="1200" dirty="0"/>
        </a:p>
      </dsp:txBody>
      <dsp:txXfrm>
        <a:off x="1851279" y="810108"/>
        <a:ext cx="6759321" cy="736462"/>
      </dsp:txXfrm>
    </dsp:sp>
    <dsp:sp modelId="{603FC139-2106-4F05-AE4D-B13246DC8577}">
      <dsp:nvSpPr>
        <dsp:cNvPr id="0" name=""/>
        <dsp:cNvSpPr/>
      </dsp:nvSpPr>
      <dsp:spPr>
        <a:xfrm>
          <a:off x="1722120" y="1546571"/>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3058D6-F573-4993-B87D-970DC37F51BC}">
      <dsp:nvSpPr>
        <dsp:cNvPr id="0" name=""/>
        <dsp:cNvSpPr/>
      </dsp:nvSpPr>
      <dsp:spPr>
        <a:xfrm>
          <a:off x="1851279" y="1583394"/>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3.- ASENTAMIENTOS HUMANOS</a:t>
          </a:r>
          <a:endParaRPr lang="en-US" sz="1700" kern="1200" dirty="0"/>
        </a:p>
      </dsp:txBody>
      <dsp:txXfrm>
        <a:off x="1851279" y="1583394"/>
        <a:ext cx="6759321" cy="736462"/>
      </dsp:txXfrm>
    </dsp:sp>
    <dsp:sp modelId="{310A0DDF-ED2F-4E8C-BFD0-73BE717F8E10}">
      <dsp:nvSpPr>
        <dsp:cNvPr id="0" name=""/>
        <dsp:cNvSpPr/>
      </dsp:nvSpPr>
      <dsp:spPr>
        <a:xfrm>
          <a:off x="1722120" y="2319856"/>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D711F2A-C438-4365-9C6E-87BEE43EDC68}">
      <dsp:nvSpPr>
        <dsp:cNvPr id="0" name=""/>
        <dsp:cNvSpPr/>
      </dsp:nvSpPr>
      <dsp:spPr>
        <a:xfrm>
          <a:off x="1851279" y="2356679"/>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4.-  SOCIO-CULTURAL</a:t>
          </a:r>
          <a:endParaRPr lang="en-US" sz="1700" kern="1200" dirty="0"/>
        </a:p>
      </dsp:txBody>
      <dsp:txXfrm>
        <a:off x="1851279" y="2356679"/>
        <a:ext cx="6759321" cy="736462"/>
      </dsp:txXfrm>
    </dsp:sp>
    <dsp:sp modelId="{D2D031D8-DD2E-4278-A377-F86E2B3744A7}">
      <dsp:nvSpPr>
        <dsp:cNvPr id="0" name=""/>
        <dsp:cNvSpPr/>
      </dsp:nvSpPr>
      <dsp:spPr>
        <a:xfrm>
          <a:off x="1722120" y="3093142"/>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A6A519-7F1B-4A4E-BDFA-F3F47C9E59C3}">
      <dsp:nvSpPr>
        <dsp:cNvPr id="0" name=""/>
        <dsp:cNvSpPr/>
      </dsp:nvSpPr>
      <dsp:spPr>
        <a:xfrm>
          <a:off x="1851279" y="3129965"/>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5.- POLITICO INSTITUCIONAL</a:t>
          </a:r>
          <a:endParaRPr lang="en-US" sz="1700" kern="1200" dirty="0"/>
        </a:p>
      </dsp:txBody>
      <dsp:txXfrm>
        <a:off x="1851279" y="3129965"/>
        <a:ext cx="6759321" cy="736462"/>
      </dsp:txXfrm>
    </dsp:sp>
    <dsp:sp modelId="{341AD1A8-A120-4073-A1A8-9113C688555C}">
      <dsp:nvSpPr>
        <dsp:cNvPr id="0" name=""/>
        <dsp:cNvSpPr/>
      </dsp:nvSpPr>
      <dsp:spPr>
        <a:xfrm>
          <a:off x="1722120" y="3866427"/>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06028D-43D5-4D7E-8D29-FBFB5194F42D}">
      <dsp:nvSpPr>
        <dsp:cNvPr id="0" name=""/>
        <dsp:cNvSpPr/>
      </dsp:nvSpPr>
      <dsp:spPr>
        <a:xfrm>
          <a:off x="1851279" y="3903250"/>
          <a:ext cx="6759321" cy="736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endParaRPr lang="en-US" sz="1700" kern="1200" dirty="0"/>
        </a:p>
      </dsp:txBody>
      <dsp:txXfrm>
        <a:off x="1851279" y="3903250"/>
        <a:ext cx="6759321" cy="736462"/>
      </dsp:txXfrm>
    </dsp:sp>
    <dsp:sp modelId="{7E72E540-3F15-4222-9CB1-85D01E89B785}">
      <dsp:nvSpPr>
        <dsp:cNvPr id="0" name=""/>
        <dsp:cNvSpPr/>
      </dsp:nvSpPr>
      <dsp:spPr>
        <a:xfrm>
          <a:off x="1722120" y="4639713"/>
          <a:ext cx="688848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A3892-274C-4FF9-A345-D25F1E3313E3}">
      <dsp:nvSpPr>
        <dsp:cNvPr id="0" name=""/>
        <dsp:cNvSpPr/>
      </dsp:nvSpPr>
      <dsp:spPr>
        <a:xfrm>
          <a:off x="0" y="1904"/>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DC6F5E-0B53-462F-9C83-B115310B9B4A}">
      <dsp:nvSpPr>
        <dsp:cNvPr id="0" name=""/>
        <dsp:cNvSpPr/>
      </dsp:nvSpPr>
      <dsp:spPr>
        <a:xfrm>
          <a:off x="0" y="1904"/>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dirty="0"/>
            <a:t>Tres Aguas</a:t>
          </a:r>
          <a:endParaRPr lang="en-US" sz="1300" kern="1200" dirty="0"/>
        </a:p>
      </dsp:txBody>
      <dsp:txXfrm>
        <a:off x="0" y="1904"/>
        <a:ext cx="3480707" cy="282206"/>
      </dsp:txXfrm>
    </dsp:sp>
    <dsp:sp modelId="{EC7CE14E-7256-469D-AA0D-2B91334C2BC9}">
      <dsp:nvSpPr>
        <dsp:cNvPr id="0" name=""/>
        <dsp:cNvSpPr/>
      </dsp:nvSpPr>
      <dsp:spPr>
        <a:xfrm>
          <a:off x="0" y="284110"/>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62682A-805A-470C-A4FF-0CF09BE8CCFC}">
      <dsp:nvSpPr>
        <dsp:cNvPr id="0" name=""/>
        <dsp:cNvSpPr/>
      </dsp:nvSpPr>
      <dsp:spPr>
        <a:xfrm>
          <a:off x="0" y="284110"/>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Tranca Pucara</a:t>
          </a:r>
          <a:endParaRPr lang="en-US" sz="1300" kern="1200"/>
        </a:p>
      </dsp:txBody>
      <dsp:txXfrm>
        <a:off x="0" y="284110"/>
        <a:ext cx="3480707" cy="282206"/>
      </dsp:txXfrm>
    </dsp:sp>
    <dsp:sp modelId="{386792B7-452A-400B-9433-170B06467FE2}">
      <dsp:nvSpPr>
        <dsp:cNvPr id="0" name=""/>
        <dsp:cNvSpPr/>
      </dsp:nvSpPr>
      <dsp:spPr>
        <a:xfrm>
          <a:off x="0" y="566317"/>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2ACC8B-8D94-4A9E-A1D8-0DEBCA109D26}">
      <dsp:nvSpPr>
        <dsp:cNvPr id="0" name=""/>
        <dsp:cNvSpPr/>
      </dsp:nvSpPr>
      <dsp:spPr>
        <a:xfrm>
          <a:off x="0" y="566317"/>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Tranca Shulpug</a:t>
          </a:r>
          <a:endParaRPr lang="en-US" sz="1300" kern="1200"/>
        </a:p>
      </dsp:txBody>
      <dsp:txXfrm>
        <a:off x="0" y="566317"/>
        <a:ext cx="3480707" cy="282206"/>
      </dsp:txXfrm>
    </dsp:sp>
    <dsp:sp modelId="{4B1EE54A-2AAF-4EFE-BE6D-68D7BBF72219}">
      <dsp:nvSpPr>
        <dsp:cNvPr id="0" name=""/>
        <dsp:cNvSpPr/>
      </dsp:nvSpPr>
      <dsp:spPr>
        <a:xfrm>
          <a:off x="0" y="848523"/>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C5CCF8-A633-43E6-A9F5-EBE4E4218923}">
      <dsp:nvSpPr>
        <dsp:cNvPr id="0" name=""/>
        <dsp:cNvSpPr/>
      </dsp:nvSpPr>
      <dsp:spPr>
        <a:xfrm>
          <a:off x="0" y="848523"/>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dirty="0"/>
            <a:t>Comité </a:t>
          </a:r>
          <a:r>
            <a:rPr lang="es-ES_tradnl" sz="1300" kern="1200" dirty="0" err="1"/>
            <a:t>Ichubamba</a:t>
          </a:r>
          <a:r>
            <a:rPr lang="es-ES_tradnl" sz="1300" kern="1200" dirty="0"/>
            <a:t> Bajo</a:t>
          </a:r>
          <a:endParaRPr lang="en-US" sz="1300" kern="1200" dirty="0"/>
        </a:p>
      </dsp:txBody>
      <dsp:txXfrm>
        <a:off x="0" y="848523"/>
        <a:ext cx="3480707" cy="282206"/>
      </dsp:txXfrm>
    </dsp:sp>
    <dsp:sp modelId="{9A6F0AAB-AF04-4EB6-882D-27BC5AA995C0}">
      <dsp:nvSpPr>
        <dsp:cNvPr id="0" name=""/>
        <dsp:cNvSpPr/>
      </dsp:nvSpPr>
      <dsp:spPr>
        <a:xfrm>
          <a:off x="0" y="1130729"/>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1A5DF0-C365-4695-A765-EF76433BEA27}">
      <dsp:nvSpPr>
        <dsp:cNvPr id="0" name=""/>
        <dsp:cNvSpPr/>
      </dsp:nvSpPr>
      <dsp:spPr>
        <a:xfrm>
          <a:off x="0" y="1130729"/>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San Antonio de Cebadas</a:t>
          </a:r>
          <a:endParaRPr lang="en-US" sz="1300" kern="1200"/>
        </a:p>
      </dsp:txBody>
      <dsp:txXfrm>
        <a:off x="0" y="1130729"/>
        <a:ext cx="3480707" cy="282206"/>
      </dsp:txXfrm>
    </dsp:sp>
    <dsp:sp modelId="{A84B5E22-E6B3-4D83-8DB3-6D0D3F27470E}">
      <dsp:nvSpPr>
        <dsp:cNvPr id="0" name=""/>
        <dsp:cNvSpPr/>
      </dsp:nvSpPr>
      <dsp:spPr>
        <a:xfrm>
          <a:off x="0" y="1412935"/>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D78152-C00E-4F6E-8F99-F13A4019CF37}">
      <dsp:nvSpPr>
        <dsp:cNvPr id="0" name=""/>
        <dsp:cNvSpPr/>
      </dsp:nvSpPr>
      <dsp:spPr>
        <a:xfrm>
          <a:off x="0" y="1412935"/>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San Francisco</a:t>
          </a:r>
          <a:endParaRPr lang="en-US" sz="1300" kern="1200"/>
        </a:p>
      </dsp:txBody>
      <dsp:txXfrm>
        <a:off x="0" y="1412935"/>
        <a:ext cx="3480707" cy="282206"/>
      </dsp:txXfrm>
    </dsp:sp>
    <dsp:sp modelId="{9FF8749E-008F-4B26-A325-AD0BC648E372}">
      <dsp:nvSpPr>
        <dsp:cNvPr id="0" name=""/>
        <dsp:cNvSpPr/>
      </dsp:nvSpPr>
      <dsp:spPr>
        <a:xfrm>
          <a:off x="0" y="1695141"/>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70F2CF-0E8C-4AEF-A9BA-43F217A6035D}">
      <dsp:nvSpPr>
        <dsp:cNvPr id="0" name=""/>
        <dsp:cNvSpPr/>
      </dsp:nvSpPr>
      <dsp:spPr>
        <a:xfrm>
          <a:off x="0" y="1695141"/>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Comité Quishuar Yacuñay</a:t>
          </a:r>
          <a:endParaRPr lang="en-US" sz="1300" kern="1200"/>
        </a:p>
      </dsp:txBody>
      <dsp:txXfrm>
        <a:off x="0" y="1695141"/>
        <a:ext cx="3480707" cy="282206"/>
      </dsp:txXfrm>
    </dsp:sp>
    <dsp:sp modelId="{70F131F5-6278-4010-BDA7-98EED696A740}">
      <dsp:nvSpPr>
        <dsp:cNvPr id="0" name=""/>
        <dsp:cNvSpPr/>
      </dsp:nvSpPr>
      <dsp:spPr>
        <a:xfrm>
          <a:off x="0" y="1977347"/>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AF8175-34FA-479F-9F5C-C84FA91794A7}">
      <dsp:nvSpPr>
        <dsp:cNvPr id="0" name=""/>
        <dsp:cNvSpPr/>
      </dsp:nvSpPr>
      <dsp:spPr>
        <a:xfrm>
          <a:off x="0" y="1977347"/>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Puca Totoras</a:t>
          </a:r>
          <a:endParaRPr lang="en-US" sz="1300" kern="1200"/>
        </a:p>
      </dsp:txBody>
      <dsp:txXfrm>
        <a:off x="0" y="1977347"/>
        <a:ext cx="3480707" cy="282206"/>
      </dsp:txXfrm>
    </dsp:sp>
    <dsp:sp modelId="{0FCCA655-5494-41F2-8951-DBCC91169BA3}">
      <dsp:nvSpPr>
        <dsp:cNvPr id="0" name=""/>
        <dsp:cNvSpPr/>
      </dsp:nvSpPr>
      <dsp:spPr>
        <a:xfrm>
          <a:off x="0" y="2259553"/>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75E13-8FBC-4F68-9FFB-4A16E6941604}">
      <dsp:nvSpPr>
        <dsp:cNvPr id="0" name=""/>
        <dsp:cNvSpPr/>
      </dsp:nvSpPr>
      <dsp:spPr>
        <a:xfrm>
          <a:off x="0" y="2259553"/>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Atillo</a:t>
          </a:r>
          <a:endParaRPr lang="en-US" sz="1300" kern="1200"/>
        </a:p>
      </dsp:txBody>
      <dsp:txXfrm>
        <a:off x="0" y="2259553"/>
        <a:ext cx="3480707" cy="282206"/>
      </dsp:txXfrm>
    </dsp:sp>
    <dsp:sp modelId="{EB6353D2-2B35-484B-A9E1-883643097459}">
      <dsp:nvSpPr>
        <dsp:cNvPr id="0" name=""/>
        <dsp:cNvSpPr/>
      </dsp:nvSpPr>
      <dsp:spPr>
        <a:xfrm>
          <a:off x="0" y="2541760"/>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BD2279-E380-4F1E-8691-1B2AFBEDB509}">
      <dsp:nvSpPr>
        <dsp:cNvPr id="0" name=""/>
        <dsp:cNvSpPr/>
      </dsp:nvSpPr>
      <dsp:spPr>
        <a:xfrm>
          <a:off x="0" y="2541760"/>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Reten Ichubamba</a:t>
          </a:r>
          <a:endParaRPr lang="en-US" sz="1300" kern="1200"/>
        </a:p>
      </dsp:txBody>
      <dsp:txXfrm>
        <a:off x="0" y="2541760"/>
        <a:ext cx="3480707" cy="282206"/>
      </dsp:txXfrm>
    </dsp:sp>
    <dsp:sp modelId="{7DED1D75-539C-4371-BFCC-D1301D68E165}">
      <dsp:nvSpPr>
        <dsp:cNvPr id="0" name=""/>
        <dsp:cNvSpPr/>
      </dsp:nvSpPr>
      <dsp:spPr>
        <a:xfrm>
          <a:off x="0" y="2823966"/>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081221-621E-4B53-86FE-D42FCFD922CA}">
      <dsp:nvSpPr>
        <dsp:cNvPr id="0" name=""/>
        <dsp:cNvSpPr/>
      </dsp:nvSpPr>
      <dsp:spPr>
        <a:xfrm>
          <a:off x="0" y="2823966"/>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Ishbug Utucun</a:t>
          </a:r>
          <a:endParaRPr lang="en-US" sz="1300" kern="1200"/>
        </a:p>
      </dsp:txBody>
      <dsp:txXfrm>
        <a:off x="0" y="2823966"/>
        <a:ext cx="3480707" cy="282206"/>
      </dsp:txXfrm>
    </dsp:sp>
    <dsp:sp modelId="{8A87836F-7117-4735-8B51-5BBB31982D4E}">
      <dsp:nvSpPr>
        <dsp:cNvPr id="0" name=""/>
        <dsp:cNvSpPr/>
      </dsp:nvSpPr>
      <dsp:spPr>
        <a:xfrm>
          <a:off x="0" y="3106172"/>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C5944A-41A4-43BE-B12A-1C66DBB8E247}">
      <dsp:nvSpPr>
        <dsp:cNvPr id="0" name=""/>
        <dsp:cNvSpPr/>
      </dsp:nvSpPr>
      <dsp:spPr>
        <a:xfrm>
          <a:off x="0" y="3106172"/>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Inmaculada Cofradia</a:t>
          </a:r>
          <a:endParaRPr lang="en-US" sz="1300" kern="1200"/>
        </a:p>
      </dsp:txBody>
      <dsp:txXfrm>
        <a:off x="0" y="3106172"/>
        <a:ext cx="3480707" cy="282206"/>
      </dsp:txXfrm>
    </dsp:sp>
    <dsp:sp modelId="{2B2A9F7F-520B-47F7-8D67-58F723CEFCF1}">
      <dsp:nvSpPr>
        <dsp:cNvPr id="0" name=""/>
        <dsp:cNvSpPr/>
      </dsp:nvSpPr>
      <dsp:spPr>
        <a:xfrm>
          <a:off x="0" y="3388378"/>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B4E9A1-0F3F-48AE-A278-F4FF4A7200D1}">
      <dsp:nvSpPr>
        <dsp:cNvPr id="0" name=""/>
        <dsp:cNvSpPr/>
      </dsp:nvSpPr>
      <dsp:spPr>
        <a:xfrm>
          <a:off x="0" y="3388378"/>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Bazan Chico</a:t>
          </a:r>
          <a:endParaRPr lang="en-US" sz="1300" kern="1200"/>
        </a:p>
      </dsp:txBody>
      <dsp:txXfrm>
        <a:off x="0" y="3388378"/>
        <a:ext cx="3480707" cy="282206"/>
      </dsp:txXfrm>
    </dsp:sp>
    <dsp:sp modelId="{BBD41AEC-7953-452B-BA86-675DD5401364}">
      <dsp:nvSpPr>
        <dsp:cNvPr id="0" name=""/>
        <dsp:cNvSpPr/>
      </dsp:nvSpPr>
      <dsp:spPr>
        <a:xfrm>
          <a:off x="0" y="3670584"/>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875CC0-CC84-4FF2-9DA8-137059206DD2}">
      <dsp:nvSpPr>
        <dsp:cNvPr id="0" name=""/>
        <dsp:cNvSpPr/>
      </dsp:nvSpPr>
      <dsp:spPr>
        <a:xfrm>
          <a:off x="0" y="3670584"/>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Guarguallag Grande</a:t>
          </a:r>
          <a:endParaRPr lang="en-US" sz="1300" kern="1200"/>
        </a:p>
      </dsp:txBody>
      <dsp:txXfrm>
        <a:off x="0" y="3670584"/>
        <a:ext cx="3480707" cy="282206"/>
      </dsp:txXfrm>
    </dsp:sp>
    <dsp:sp modelId="{AD0E85C7-D08A-49B6-AE2D-E993AAC7AF76}">
      <dsp:nvSpPr>
        <dsp:cNvPr id="0" name=""/>
        <dsp:cNvSpPr/>
      </dsp:nvSpPr>
      <dsp:spPr>
        <a:xfrm>
          <a:off x="0" y="3952790"/>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77CE0C-5553-45CF-961E-36B3B9D182E1}">
      <dsp:nvSpPr>
        <dsp:cNvPr id="0" name=""/>
        <dsp:cNvSpPr/>
      </dsp:nvSpPr>
      <dsp:spPr>
        <a:xfrm>
          <a:off x="0" y="3952790"/>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Guarguallag San Eduardo</a:t>
          </a:r>
          <a:endParaRPr lang="en-US" sz="1300" kern="1200"/>
        </a:p>
      </dsp:txBody>
      <dsp:txXfrm>
        <a:off x="0" y="3952790"/>
        <a:ext cx="3480707" cy="282206"/>
      </dsp:txXfrm>
    </dsp:sp>
    <dsp:sp modelId="{3FE1FF17-335E-4FA4-AA44-3F0E123B62A4}">
      <dsp:nvSpPr>
        <dsp:cNvPr id="0" name=""/>
        <dsp:cNvSpPr/>
      </dsp:nvSpPr>
      <dsp:spPr>
        <a:xfrm>
          <a:off x="0" y="4234996"/>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FD6D7D-DEC5-4BC0-8CDE-2DB4A1A4506B}">
      <dsp:nvSpPr>
        <dsp:cNvPr id="0" name=""/>
        <dsp:cNvSpPr/>
      </dsp:nvSpPr>
      <dsp:spPr>
        <a:xfrm>
          <a:off x="0" y="4234996"/>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a:t>Aso. Airon Cruz</a:t>
          </a:r>
          <a:endParaRPr lang="en-US" sz="1300" kern="1200"/>
        </a:p>
      </dsp:txBody>
      <dsp:txXfrm>
        <a:off x="0" y="4234996"/>
        <a:ext cx="3480707" cy="282206"/>
      </dsp:txXfrm>
    </dsp:sp>
    <dsp:sp modelId="{45B4489B-5021-412E-858F-B582B03691D6}">
      <dsp:nvSpPr>
        <dsp:cNvPr id="0" name=""/>
        <dsp:cNvSpPr/>
      </dsp:nvSpPr>
      <dsp:spPr>
        <a:xfrm>
          <a:off x="0" y="4517203"/>
          <a:ext cx="348070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47B74C-AF1B-4CA9-914A-74B02B5D4C74}">
      <dsp:nvSpPr>
        <dsp:cNvPr id="0" name=""/>
        <dsp:cNvSpPr/>
      </dsp:nvSpPr>
      <dsp:spPr>
        <a:xfrm>
          <a:off x="0" y="4517203"/>
          <a:ext cx="3480707" cy="282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_tradnl" sz="1300" kern="1200" dirty="0"/>
            <a:t>Cenan</a:t>
          </a:r>
          <a:endParaRPr lang="en-US" sz="1300" kern="1200" dirty="0"/>
        </a:p>
      </dsp:txBody>
      <dsp:txXfrm>
        <a:off x="0" y="4517203"/>
        <a:ext cx="3480707" cy="282206"/>
      </dsp:txXfrm>
    </dsp:sp>
  </dsp:spTree>
</dsp:drawing>
</file>

<file path=ppt/diagrams/layout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26301B-BB1C-4B7C-96CE-465CCEEBF232}" type="datetimeFigureOut">
              <a:rPr lang="es-EC" smtClean="0"/>
              <a:t>27/5/2026</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E0B35B-F53D-4C14-A5D7-C10D4C085932}" type="slidenum">
              <a:rPr lang="es-EC" smtClean="0"/>
              <a:t>‹Nº›</a:t>
            </a:fld>
            <a:endParaRPr lang="es-EC"/>
          </a:p>
        </p:txBody>
      </p:sp>
    </p:spTree>
    <p:extLst>
      <p:ext uri="{BB962C8B-B14F-4D97-AF65-F5344CB8AC3E}">
        <p14:creationId xmlns:p14="http://schemas.microsoft.com/office/powerpoint/2010/main" val="3142816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9E0B35B-F53D-4C14-A5D7-C10D4C085932}" type="slidenum">
              <a:rPr lang="es-EC" smtClean="0"/>
              <a:t>24</a:t>
            </a:fld>
            <a:endParaRPr lang="es-EC"/>
          </a:p>
        </p:txBody>
      </p:sp>
    </p:spTree>
    <p:extLst>
      <p:ext uri="{BB962C8B-B14F-4D97-AF65-F5344CB8AC3E}">
        <p14:creationId xmlns:p14="http://schemas.microsoft.com/office/powerpoint/2010/main" val="2892010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9E0B35B-F53D-4C14-A5D7-C10D4C085932}" type="slidenum">
              <a:rPr lang="es-EC" smtClean="0"/>
              <a:t>34</a:t>
            </a:fld>
            <a:endParaRPr lang="es-EC"/>
          </a:p>
        </p:txBody>
      </p:sp>
    </p:spTree>
    <p:extLst>
      <p:ext uri="{BB962C8B-B14F-4D97-AF65-F5344CB8AC3E}">
        <p14:creationId xmlns:p14="http://schemas.microsoft.com/office/powerpoint/2010/main" val="2238997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235E15-B3F4-1CDE-8F28-20C8DF117D01}"/>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EC"/>
          </a:p>
        </p:txBody>
      </p:sp>
      <p:sp>
        <p:nvSpPr>
          <p:cNvPr id="3" name="Subtítulo 2">
            <a:extLst>
              <a:ext uri="{FF2B5EF4-FFF2-40B4-BE49-F238E27FC236}">
                <a16:creationId xmlns:a16="http://schemas.microsoft.com/office/drawing/2014/main" id="{E552ECE0-66B0-DE33-03E7-940BBE1725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EC"/>
          </a:p>
        </p:txBody>
      </p:sp>
      <p:sp>
        <p:nvSpPr>
          <p:cNvPr id="4" name="Marcador de fecha 3">
            <a:extLst>
              <a:ext uri="{FF2B5EF4-FFF2-40B4-BE49-F238E27FC236}">
                <a16:creationId xmlns:a16="http://schemas.microsoft.com/office/drawing/2014/main" id="{E869E205-1F67-7D04-7E33-414099939B4B}"/>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1BE7DE1D-3352-A30B-283F-661CD71AA064}"/>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93B2713-07C7-48AD-4C28-294A1B47D2DC}"/>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2024012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DB16F1-825F-1116-E911-3B75F2F6BE85}"/>
              </a:ext>
            </a:extLst>
          </p:cNvPr>
          <p:cNvSpPr>
            <a:spLocks noGrp="1"/>
          </p:cNvSpPr>
          <p:nvPr>
            <p:ph type="title"/>
          </p:nvPr>
        </p:nvSpPr>
        <p:spPr/>
        <p:txBody>
          <a:bodyPr/>
          <a:lstStyle/>
          <a:p>
            <a:r>
              <a:rPr lang="es-MX"/>
              <a:t>Haz clic para modificar el estilo de título del patrón</a:t>
            </a:r>
            <a:endParaRPr lang="es-EC"/>
          </a:p>
        </p:txBody>
      </p:sp>
      <p:sp>
        <p:nvSpPr>
          <p:cNvPr id="3" name="Marcador de texto vertical 2">
            <a:extLst>
              <a:ext uri="{FF2B5EF4-FFF2-40B4-BE49-F238E27FC236}">
                <a16:creationId xmlns:a16="http://schemas.microsoft.com/office/drawing/2014/main" id="{36AF583E-224A-AAC0-F53D-28D0B4CBCBE7}"/>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fecha 3">
            <a:extLst>
              <a:ext uri="{FF2B5EF4-FFF2-40B4-BE49-F238E27FC236}">
                <a16:creationId xmlns:a16="http://schemas.microsoft.com/office/drawing/2014/main" id="{F6046253-D9A9-49FB-B915-3C0857F4102C}"/>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737AA997-7C44-9413-1B62-3E4A58072FE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F0713C0-BB34-7DCC-C3DF-E16801E27E82}"/>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3143402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68774B5-FF03-DE5D-0DA8-EB9CC1831836}"/>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EC"/>
          </a:p>
        </p:txBody>
      </p:sp>
      <p:sp>
        <p:nvSpPr>
          <p:cNvPr id="3" name="Marcador de texto vertical 2">
            <a:extLst>
              <a:ext uri="{FF2B5EF4-FFF2-40B4-BE49-F238E27FC236}">
                <a16:creationId xmlns:a16="http://schemas.microsoft.com/office/drawing/2014/main" id="{FDC81CE0-83B6-B1FB-31C8-F0E877E2866D}"/>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fecha 3">
            <a:extLst>
              <a:ext uri="{FF2B5EF4-FFF2-40B4-BE49-F238E27FC236}">
                <a16:creationId xmlns:a16="http://schemas.microsoft.com/office/drawing/2014/main" id="{727B8409-C2DD-D303-3EE3-BC2121BD9ACB}"/>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1F04364D-E23D-C9CC-F48D-CCE9051150EF}"/>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3298C7FA-43D4-1996-01BB-E7DF7169379B}"/>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693248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51193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3EB55D-0B71-BB14-B1A3-6E0444D4C115}"/>
              </a:ext>
            </a:extLst>
          </p:cNvPr>
          <p:cNvSpPr>
            <a:spLocks noGrp="1"/>
          </p:cNvSpPr>
          <p:nvPr>
            <p:ph type="title"/>
          </p:nvPr>
        </p:nvSpPr>
        <p:spPr/>
        <p:txBody>
          <a:bodyPr/>
          <a:lstStyle/>
          <a:p>
            <a:r>
              <a:rPr lang="es-MX"/>
              <a:t>Haz clic para modificar el estilo de título del patrón</a:t>
            </a:r>
            <a:endParaRPr lang="es-EC"/>
          </a:p>
        </p:txBody>
      </p:sp>
      <p:sp>
        <p:nvSpPr>
          <p:cNvPr id="3" name="Marcador de contenido 2">
            <a:extLst>
              <a:ext uri="{FF2B5EF4-FFF2-40B4-BE49-F238E27FC236}">
                <a16:creationId xmlns:a16="http://schemas.microsoft.com/office/drawing/2014/main" id="{6736BAD7-6623-711F-B102-DE4ED16D8912}"/>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fecha 3">
            <a:extLst>
              <a:ext uri="{FF2B5EF4-FFF2-40B4-BE49-F238E27FC236}">
                <a16:creationId xmlns:a16="http://schemas.microsoft.com/office/drawing/2014/main" id="{045DD3B5-CA6C-91E3-46BB-6F8D05752E69}"/>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7F72BF65-0DA7-A868-41A9-1ABEA1FA7293}"/>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DCC2C96A-AFFF-0E88-E611-C9FB73CE4E34}"/>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3406130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B4BE55-6A4B-2D08-C2A6-B04488A66645}"/>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EC"/>
          </a:p>
        </p:txBody>
      </p:sp>
      <p:sp>
        <p:nvSpPr>
          <p:cNvPr id="3" name="Marcador de texto 2">
            <a:extLst>
              <a:ext uri="{FF2B5EF4-FFF2-40B4-BE49-F238E27FC236}">
                <a16:creationId xmlns:a16="http://schemas.microsoft.com/office/drawing/2014/main" id="{56AD0476-7EEC-6A0E-F8F8-0FB74F5E7C4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1A7BCE7E-B513-317D-91FD-726C456761DC}"/>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CBFED42A-DB8B-733C-F407-81EDB8E4124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9D7E5AF1-0415-7C0B-0FFC-A4FE1775486B}"/>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248171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49059C-1BC3-6077-F92B-3BC8FC836DD4}"/>
              </a:ext>
            </a:extLst>
          </p:cNvPr>
          <p:cNvSpPr>
            <a:spLocks noGrp="1"/>
          </p:cNvSpPr>
          <p:nvPr>
            <p:ph type="title"/>
          </p:nvPr>
        </p:nvSpPr>
        <p:spPr/>
        <p:txBody>
          <a:bodyPr/>
          <a:lstStyle/>
          <a:p>
            <a:r>
              <a:rPr lang="es-MX"/>
              <a:t>Haz clic para modificar el estilo de título del patrón</a:t>
            </a:r>
            <a:endParaRPr lang="es-EC"/>
          </a:p>
        </p:txBody>
      </p:sp>
      <p:sp>
        <p:nvSpPr>
          <p:cNvPr id="3" name="Marcador de contenido 2">
            <a:extLst>
              <a:ext uri="{FF2B5EF4-FFF2-40B4-BE49-F238E27FC236}">
                <a16:creationId xmlns:a16="http://schemas.microsoft.com/office/drawing/2014/main" id="{EF7E7DCC-D4B0-7D92-8304-7D5969B04520}"/>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contenido 3">
            <a:extLst>
              <a:ext uri="{FF2B5EF4-FFF2-40B4-BE49-F238E27FC236}">
                <a16:creationId xmlns:a16="http://schemas.microsoft.com/office/drawing/2014/main" id="{C338D4B4-71E2-2340-6417-85EB89FCF146}"/>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5" name="Marcador de fecha 4">
            <a:extLst>
              <a:ext uri="{FF2B5EF4-FFF2-40B4-BE49-F238E27FC236}">
                <a16:creationId xmlns:a16="http://schemas.microsoft.com/office/drawing/2014/main" id="{309724F6-77EF-E009-6856-05844A1B8C95}"/>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6" name="Marcador de pie de página 5">
            <a:extLst>
              <a:ext uri="{FF2B5EF4-FFF2-40B4-BE49-F238E27FC236}">
                <a16:creationId xmlns:a16="http://schemas.microsoft.com/office/drawing/2014/main" id="{B3FB463C-A3E1-A65B-5E19-52C411EE73DC}"/>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CB5663BA-DB4E-0C81-46FF-E1763AAE00CC}"/>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1340767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D74980-105D-C53C-77EE-33173B9A2F67}"/>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EC"/>
          </a:p>
        </p:txBody>
      </p:sp>
      <p:sp>
        <p:nvSpPr>
          <p:cNvPr id="3" name="Marcador de texto 2">
            <a:extLst>
              <a:ext uri="{FF2B5EF4-FFF2-40B4-BE49-F238E27FC236}">
                <a16:creationId xmlns:a16="http://schemas.microsoft.com/office/drawing/2014/main" id="{411A6E8E-A102-5383-20B9-63776BCB72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0CCD1556-3469-D6BB-814F-4D88977D6180}"/>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5" name="Marcador de texto 4">
            <a:extLst>
              <a:ext uri="{FF2B5EF4-FFF2-40B4-BE49-F238E27FC236}">
                <a16:creationId xmlns:a16="http://schemas.microsoft.com/office/drawing/2014/main" id="{F2ACC9AA-8118-1487-A11B-A689DA7F16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33CD3F4A-DDB7-AD96-2761-3AE72FA431FB}"/>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7" name="Marcador de fecha 6">
            <a:extLst>
              <a:ext uri="{FF2B5EF4-FFF2-40B4-BE49-F238E27FC236}">
                <a16:creationId xmlns:a16="http://schemas.microsoft.com/office/drawing/2014/main" id="{7FE11A85-0DEB-2C70-3DF2-4AC47BA26EB9}"/>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8" name="Marcador de pie de página 7">
            <a:extLst>
              <a:ext uri="{FF2B5EF4-FFF2-40B4-BE49-F238E27FC236}">
                <a16:creationId xmlns:a16="http://schemas.microsoft.com/office/drawing/2014/main" id="{23126BCA-39D2-8422-321A-A650CE947B6B}"/>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FCD01158-0992-D874-BEAA-D82E21D50019}"/>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2316629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E7D2D4-437D-147A-2D9D-E0BB3CA0C8CD}"/>
              </a:ext>
            </a:extLst>
          </p:cNvPr>
          <p:cNvSpPr>
            <a:spLocks noGrp="1"/>
          </p:cNvSpPr>
          <p:nvPr>
            <p:ph type="title"/>
          </p:nvPr>
        </p:nvSpPr>
        <p:spPr/>
        <p:txBody>
          <a:bodyPr/>
          <a:lstStyle/>
          <a:p>
            <a:r>
              <a:rPr lang="es-MX"/>
              <a:t>Haz clic para modificar el estilo de título del patrón</a:t>
            </a:r>
            <a:endParaRPr lang="es-EC"/>
          </a:p>
        </p:txBody>
      </p:sp>
      <p:sp>
        <p:nvSpPr>
          <p:cNvPr id="3" name="Marcador de fecha 2">
            <a:extLst>
              <a:ext uri="{FF2B5EF4-FFF2-40B4-BE49-F238E27FC236}">
                <a16:creationId xmlns:a16="http://schemas.microsoft.com/office/drawing/2014/main" id="{C6A6FFA4-C648-708F-BA38-A97EBD48AC4B}"/>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4" name="Marcador de pie de página 3">
            <a:extLst>
              <a:ext uri="{FF2B5EF4-FFF2-40B4-BE49-F238E27FC236}">
                <a16:creationId xmlns:a16="http://schemas.microsoft.com/office/drawing/2014/main" id="{9AC98CE6-EB20-8E57-88BD-3FAF1F00F163}"/>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AACA4376-D4E9-0767-7E0F-F643795CCA81}"/>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6954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C129C16-EA62-3D60-DD53-853BDA623997}"/>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3" name="Marcador de pie de página 2">
            <a:extLst>
              <a:ext uri="{FF2B5EF4-FFF2-40B4-BE49-F238E27FC236}">
                <a16:creationId xmlns:a16="http://schemas.microsoft.com/office/drawing/2014/main" id="{9E018150-E7D9-0FFE-9BF4-E77AF691BDC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4B135668-B7A7-8CAC-10C2-BC980531FA3F}"/>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236344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CF54A6-4735-6DDD-63F3-50984CA01642}"/>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C"/>
          </a:p>
        </p:txBody>
      </p:sp>
      <p:sp>
        <p:nvSpPr>
          <p:cNvPr id="3" name="Marcador de contenido 2">
            <a:extLst>
              <a:ext uri="{FF2B5EF4-FFF2-40B4-BE49-F238E27FC236}">
                <a16:creationId xmlns:a16="http://schemas.microsoft.com/office/drawing/2014/main" id="{4F6AF3C4-DAC4-A047-ACD2-7BB622FC0C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texto 3">
            <a:extLst>
              <a:ext uri="{FF2B5EF4-FFF2-40B4-BE49-F238E27FC236}">
                <a16:creationId xmlns:a16="http://schemas.microsoft.com/office/drawing/2014/main" id="{6F0136C6-A6D5-1338-D4D7-03FD8D2720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973DD745-E4CB-0444-6EB4-E02157AAC66D}"/>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6" name="Marcador de pie de página 5">
            <a:extLst>
              <a:ext uri="{FF2B5EF4-FFF2-40B4-BE49-F238E27FC236}">
                <a16:creationId xmlns:a16="http://schemas.microsoft.com/office/drawing/2014/main" id="{901086D2-85E7-FC7C-49A1-5B440601A87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B924AC51-4FA9-2F3B-FEDA-207022D3F7F3}"/>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692472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EA9970-408E-35A6-0497-EFDD2B07625D}"/>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C"/>
          </a:p>
        </p:txBody>
      </p:sp>
      <p:sp>
        <p:nvSpPr>
          <p:cNvPr id="3" name="Marcador de posición de imagen 2">
            <a:extLst>
              <a:ext uri="{FF2B5EF4-FFF2-40B4-BE49-F238E27FC236}">
                <a16:creationId xmlns:a16="http://schemas.microsoft.com/office/drawing/2014/main" id="{F3A35CD8-2AFF-C8C1-D5F0-3FC4067182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14E7D49A-89A7-5724-D72B-63EDED9FA1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47596C65-BBF2-7F72-0511-3CA6D5596BB0}"/>
              </a:ext>
            </a:extLst>
          </p:cNvPr>
          <p:cNvSpPr>
            <a:spLocks noGrp="1"/>
          </p:cNvSpPr>
          <p:nvPr>
            <p:ph type="dt" sz="half" idx="10"/>
          </p:nvPr>
        </p:nvSpPr>
        <p:spPr/>
        <p:txBody>
          <a:bodyPr/>
          <a:lstStyle/>
          <a:p>
            <a:fld id="{C2E77A86-8E86-4C97-A639-4B2EC5BC99C3}" type="datetimeFigureOut">
              <a:rPr lang="es-EC" smtClean="0"/>
              <a:t>27/5/2026</a:t>
            </a:fld>
            <a:endParaRPr lang="es-EC"/>
          </a:p>
        </p:txBody>
      </p:sp>
      <p:sp>
        <p:nvSpPr>
          <p:cNvPr id="6" name="Marcador de pie de página 5">
            <a:extLst>
              <a:ext uri="{FF2B5EF4-FFF2-40B4-BE49-F238E27FC236}">
                <a16:creationId xmlns:a16="http://schemas.microsoft.com/office/drawing/2014/main" id="{F2243F2F-A9FB-D98A-C4E8-3608FFEC6AAC}"/>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45906239-3D9B-5441-A3F5-D8FD2B06F3AA}"/>
              </a:ext>
            </a:extLst>
          </p:cNvPr>
          <p:cNvSpPr>
            <a:spLocks noGrp="1"/>
          </p:cNvSpPr>
          <p:nvPr>
            <p:ph type="sldNum" sz="quarter" idx="12"/>
          </p:nvPr>
        </p:nvSpPr>
        <p:spPr/>
        <p:txBody>
          <a:bodyPr/>
          <a:lstStyle/>
          <a:p>
            <a:fld id="{49F2EEA0-F887-45A8-9FAE-98025F20A9DD}" type="slidenum">
              <a:rPr lang="es-EC" smtClean="0"/>
              <a:t>‹Nº›</a:t>
            </a:fld>
            <a:endParaRPr lang="es-EC"/>
          </a:p>
        </p:txBody>
      </p:sp>
    </p:spTree>
    <p:extLst>
      <p:ext uri="{BB962C8B-B14F-4D97-AF65-F5344CB8AC3E}">
        <p14:creationId xmlns:p14="http://schemas.microsoft.com/office/powerpoint/2010/main" val="1819239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C27AA18-3D06-01A6-957B-200F37523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EC"/>
          </a:p>
        </p:txBody>
      </p:sp>
      <p:sp>
        <p:nvSpPr>
          <p:cNvPr id="3" name="Marcador de texto 2">
            <a:extLst>
              <a:ext uri="{FF2B5EF4-FFF2-40B4-BE49-F238E27FC236}">
                <a16:creationId xmlns:a16="http://schemas.microsoft.com/office/drawing/2014/main" id="{585175D3-585C-CC8C-A12E-107A3CD289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C"/>
          </a:p>
        </p:txBody>
      </p:sp>
      <p:sp>
        <p:nvSpPr>
          <p:cNvPr id="4" name="Marcador de fecha 3">
            <a:extLst>
              <a:ext uri="{FF2B5EF4-FFF2-40B4-BE49-F238E27FC236}">
                <a16:creationId xmlns:a16="http://schemas.microsoft.com/office/drawing/2014/main" id="{15B3EF54-F3B7-0B37-4625-B587178C42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2E77A86-8E86-4C97-A639-4B2EC5BC99C3}" type="datetimeFigureOut">
              <a:rPr lang="es-EC" smtClean="0"/>
              <a:t>27/5/2026</a:t>
            </a:fld>
            <a:endParaRPr lang="es-EC"/>
          </a:p>
        </p:txBody>
      </p:sp>
      <p:sp>
        <p:nvSpPr>
          <p:cNvPr id="5" name="Marcador de pie de página 4">
            <a:extLst>
              <a:ext uri="{FF2B5EF4-FFF2-40B4-BE49-F238E27FC236}">
                <a16:creationId xmlns:a16="http://schemas.microsoft.com/office/drawing/2014/main" id="{780E808C-854D-1E74-DB94-122F73CF4D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C"/>
          </a:p>
        </p:txBody>
      </p:sp>
      <p:sp>
        <p:nvSpPr>
          <p:cNvPr id="6" name="Marcador de número de diapositiva 5">
            <a:extLst>
              <a:ext uri="{FF2B5EF4-FFF2-40B4-BE49-F238E27FC236}">
                <a16:creationId xmlns:a16="http://schemas.microsoft.com/office/drawing/2014/main" id="{EB4696DA-095F-BA9B-964F-1E351BCD88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9F2EEA0-F887-45A8-9FAE-98025F20A9DD}" type="slidenum">
              <a:rPr lang="es-EC" smtClean="0"/>
              <a:t>‹Nº›</a:t>
            </a:fld>
            <a:endParaRPr lang="es-EC"/>
          </a:p>
        </p:txBody>
      </p:sp>
    </p:spTree>
    <p:extLst>
      <p:ext uri="{BB962C8B-B14F-4D97-AF65-F5344CB8AC3E}">
        <p14:creationId xmlns:p14="http://schemas.microsoft.com/office/powerpoint/2010/main" val="81971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0.jpeg"/><Relationship Id="rId7" Type="http://schemas.openxmlformats.org/officeDocument/2006/relationships/diagramColors" Target="../diagrams/colors3.xml"/><Relationship Id="rId2"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12.xml"/><Relationship Id="rId4" Type="http://schemas.openxmlformats.org/officeDocument/2006/relationships/image" Target="../media/image24.jp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2.xml"/><Relationship Id="rId5" Type="http://schemas.openxmlformats.org/officeDocument/2006/relationships/image" Target="../media/image39.jpeg"/><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1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374391" y="0"/>
            <a:ext cx="7830820" cy="1323340"/>
          </a:xfrm>
          <a:custGeom>
            <a:avLst/>
            <a:gdLst/>
            <a:ahLst/>
            <a:cxnLst/>
            <a:rect l="l" t="t" r="r" b="b"/>
            <a:pathLst>
              <a:path w="7830820" h="1323340">
                <a:moveTo>
                  <a:pt x="7830311" y="0"/>
                </a:moveTo>
                <a:lnTo>
                  <a:pt x="0" y="0"/>
                </a:lnTo>
                <a:lnTo>
                  <a:pt x="0" y="1322832"/>
                </a:lnTo>
                <a:lnTo>
                  <a:pt x="7830311" y="1322832"/>
                </a:lnTo>
                <a:lnTo>
                  <a:pt x="7830311" y="0"/>
                </a:lnTo>
                <a:close/>
              </a:path>
            </a:pathLst>
          </a:custGeom>
          <a:solidFill>
            <a:srgbClr val="D3DEB6"/>
          </a:solidFill>
        </p:spPr>
        <p:txBody>
          <a:bodyPr wrap="square" lIns="0" tIns="0" rIns="0" bIns="0" rtlCol="0"/>
          <a:lstStyle/>
          <a:p>
            <a:endParaRPr/>
          </a:p>
        </p:txBody>
      </p:sp>
      <p:sp>
        <p:nvSpPr>
          <p:cNvPr id="3" name="object 3"/>
          <p:cNvSpPr txBox="1">
            <a:spLocks noGrp="1"/>
          </p:cNvSpPr>
          <p:nvPr>
            <p:ph type="title"/>
          </p:nvPr>
        </p:nvSpPr>
        <p:spPr>
          <a:xfrm>
            <a:off x="3462274" y="214629"/>
            <a:ext cx="6243955" cy="1244600"/>
          </a:xfrm>
          <a:prstGeom prst="rect">
            <a:avLst/>
          </a:prstGeom>
        </p:spPr>
        <p:txBody>
          <a:bodyPr vert="horz" wrap="square" lIns="0" tIns="12065" rIns="0" bIns="0" rtlCol="0" anchor="ctr">
            <a:spAutoFit/>
          </a:bodyPr>
          <a:lstStyle/>
          <a:p>
            <a:pPr marL="12700" marR="5080" indent="324485">
              <a:lnSpc>
                <a:spcPct val="100000"/>
              </a:lnSpc>
              <a:spcBef>
                <a:spcPts val="95"/>
              </a:spcBef>
            </a:pPr>
            <a:r>
              <a:rPr sz="4000" spc="-280" dirty="0">
                <a:latin typeface="Algerian" panose="04020705040A02060702" pitchFamily="82" charset="0"/>
              </a:rPr>
              <a:t>RENDICION</a:t>
            </a:r>
            <a:r>
              <a:rPr sz="4000" spc="30" dirty="0">
                <a:latin typeface="Algerian" panose="04020705040A02060702" pitchFamily="82" charset="0"/>
              </a:rPr>
              <a:t> </a:t>
            </a:r>
            <a:r>
              <a:rPr sz="4000" spc="-335" dirty="0">
                <a:latin typeface="Algerian" panose="04020705040A02060702" pitchFamily="82" charset="0"/>
              </a:rPr>
              <a:t>DE</a:t>
            </a:r>
            <a:r>
              <a:rPr sz="4000" spc="-35" dirty="0">
                <a:latin typeface="Algerian" panose="04020705040A02060702" pitchFamily="82" charset="0"/>
              </a:rPr>
              <a:t> </a:t>
            </a:r>
            <a:r>
              <a:rPr sz="4000" spc="-200" dirty="0">
                <a:latin typeface="Algerian" panose="04020705040A02060702" pitchFamily="82" charset="0"/>
              </a:rPr>
              <a:t>CUENTAS </a:t>
            </a:r>
            <a:r>
              <a:rPr sz="4000" spc="-125" dirty="0">
                <a:latin typeface="Algerian" panose="04020705040A02060702" pitchFamily="82" charset="0"/>
              </a:rPr>
              <a:t>GADPR</a:t>
            </a:r>
            <a:r>
              <a:rPr sz="4000" spc="-165" dirty="0">
                <a:latin typeface="Algerian" panose="04020705040A02060702" pitchFamily="82" charset="0"/>
              </a:rPr>
              <a:t> </a:t>
            </a:r>
            <a:r>
              <a:rPr sz="4000" spc="-114" dirty="0">
                <a:latin typeface="Algerian" panose="04020705040A02060702" pitchFamily="82" charset="0"/>
              </a:rPr>
              <a:t>CEBADAS:</a:t>
            </a:r>
            <a:r>
              <a:rPr sz="4000" spc="-150" dirty="0">
                <a:latin typeface="Algerian" panose="04020705040A02060702" pitchFamily="82" charset="0"/>
              </a:rPr>
              <a:t> </a:t>
            </a:r>
            <a:r>
              <a:rPr sz="4000" spc="-365" dirty="0">
                <a:latin typeface="Algerian" panose="04020705040A02060702" pitchFamily="82" charset="0"/>
              </a:rPr>
              <a:t>20</a:t>
            </a:r>
            <a:r>
              <a:rPr lang="es-MX" sz="4000" spc="-365" dirty="0">
                <a:latin typeface="Algerian" panose="04020705040A02060702" pitchFamily="82" charset="0"/>
              </a:rPr>
              <a:t>25</a:t>
            </a:r>
            <a:endParaRPr sz="4000" dirty="0">
              <a:latin typeface="Algerian" panose="04020705040A02060702" pitchFamily="82" charset="0"/>
            </a:endParaRPr>
          </a:p>
        </p:txBody>
      </p:sp>
      <p:sp>
        <p:nvSpPr>
          <p:cNvPr id="8" name="object 8"/>
          <p:cNvSpPr txBox="1"/>
          <p:nvPr/>
        </p:nvSpPr>
        <p:spPr>
          <a:xfrm>
            <a:off x="2971801" y="1483360"/>
            <a:ext cx="6845808" cy="410369"/>
          </a:xfrm>
          <a:prstGeom prst="rect">
            <a:avLst/>
          </a:prstGeom>
          <a:solidFill>
            <a:srgbClr val="FFFF00"/>
          </a:solidFill>
        </p:spPr>
        <p:txBody>
          <a:bodyPr vert="horz" wrap="square" lIns="0" tIns="40640" rIns="0" bIns="0" rtlCol="0">
            <a:spAutoFit/>
          </a:bodyPr>
          <a:lstStyle/>
          <a:p>
            <a:pPr marL="90805" algn="ctr">
              <a:spcBef>
                <a:spcPts val="320"/>
              </a:spcBef>
            </a:pPr>
            <a:r>
              <a:rPr sz="2400" b="1" spc="65" dirty="0" err="1">
                <a:latin typeface="Baskerville Old Face" panose="02020602080505020303" pitchFamily="18" charset="0"/>
                <a:cs typeface="Tahoma"/>
              </a:rPr>
              <a:t>Cebadas</a:t>
            </a:r>
            <a:r>
              <a:rPr lang="es-MX" sz="2400" b="1" spc="65" dirty="0">
                <a:latin typeface="Baskerville Old Face" panose="02020602080505020303" pitchFamily="18" charset="0"/>
                <a:cs typeface="Tahoma"/>
              </a:rPr>
              <a:t>,</a:t>
            </a:r>
            <a:r>
              <a:rPr lang="es-MX" sz="2400" b="1" spc="-40" dirty="0">
                <a:latin typeface="Baskerville Old Face" panose="02020602080505020303" pitchFamily="18" charset="0"/>
                <a:cs typeface="Tahoma"/>
              </a:rPr>
              <a:t> 27 </a:t>
            </a:r>
            <a:r>
              <a:rPr sz="2400" b="1" spc="25" dirty="0">
                <a:latin typeface="Baskerville Old Face" panose="02020602080505020303" pitchFamily="18" charset="0"/>
                <a:cs typeface="Tahoma"/>
              </a:rPr>
              <a:t>de</a:t>
            </a:r>
            <a:r>
              <a:rPr lang="es-MX" sz="2400" b="1" spc="25" dirty="0">
                <a:latin typeface="Baskerville Old Face" panose="02020602080505020303" pitchFamily="18" charset="0"/>
                <a:cs typeface="Tahoma"/>
              </a:rPr>
              <a:t> mayo</a:t>
            </a:r>
            <a:r>
              <a:rPr lang="es-MX" sz="2400" b="1" dirty="0">
                <a:latin typeface="Baskerville Old Face" panose="02020602080505020303" pitchFamily="18" charset="0"/>
                <a:cs typeface="Tahoma"/>
              </a:rPr>
              <a:t> de </a:t>
            </a:r>
            <a:r>
              <a:rPr sz="2400" b="1" spc="55" dirty="0">
                <a:latin typeface="Baskerville Old Face" panose="02020602080505020303" pitchFamily="18" charset="0"/>
                <a:cs typeface="Tahoma"/>
              </a:rPr>
              <a:t> </a:t>
            </a:r>
            <a:r>
              <a:rPr sz="2400" b="1" spc="-20" dirty="0">
                <a:latin typeface="Baskerville Old Face" panose="02020602080505020303" pitchFamily="18" charset="0"/>
                <a:cs typeface="Tahoma"/>
              </a:rPr>
              <a:t>202</a:t>
            </a:r>
            <a:r>
              <a:rPr lang="es-MX" sz="2400" b="1" spc="-20" dirty="0">
                <a:latin typeface="Baskerville Old Face" panose="02020602080505020303" pitchFamily="18" charset="0"/>
                <a:cs typeface="Tahoma"/>
              </a:rPr>
              <a:t>6</a:t>
            </a:r>
            <a:endParaRPr sz="2400" dirty="0">
              <a:latin typeface="Baskerville Old Face" panose="02020602080505020303" pitchFamily="18" charset="0"/>
              <a:cs typeface="Tahoma"/>
            </a:endParaRPr>
          </a:p>
        </p:txBody>
      </p:sp>
      <p:pic>
        <p:nvPicPr>
          <p:cNvPr id="4" name="Imagen 3">
            <a:extLst>
              <a:ext uri="{FF2B5EF4-FFF2-40B4-BE49-F238E27FC236}">
                <a16:creationId xmlns:a16="http://schemas.microsoft.com/office/drawing/2014/main" id="{9940B481-6405-499E-82F9-0D74D91579E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4758" y="2247310"/>
            <a:ext cx="8850086" cy="400109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8ED18CD-2AB6-CC25-F9DA-DFB7BEA8C4EA}"/>
              </a:ext>
            </a:extLst>
          </p:cNvPr>
          <p:cNvSpPr txBox="1"/>
          <p:nvPr/>
        </p:nvSpPr>
        <p:spPr>
          <a:xfrm>
            <a:off x="250371" y="141514"/>
            <a:ext cx="11941629" cy="1029769"/>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01: ADQUISICIÓN DE SEMILLAS DE PASTOS Y FERTILIZANTES PARA LA EJECUCIÓN DEL PROYECTO: “MEJORAMIENTO DE LA PRODUCCION DE PASTIZALES, MEDIANTE LA DOTACION DE SEMILLAS MEJORADAS Y APORTE DE NUTRIENTES AL SUELO”</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pic>
        <p:nvPicPr>
          <p:cNvPr id="7" name="Imagen 6">
            <a:extLst>
              <a:ext uri="{FF2B5EF4-FFF2-40B4-BE49-F238E27FC236}">
                <a16:creationId xmlns:a16="http://schemas.microsoft.com/office/drawing/2014/main" id="{8EBAA7C3-7608-9418-FA25-BBA6C2CE119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4640" y="1536790"/>
            <a:ext cx="2520950" cy="2434590"/>
          </a:xfrm>
          <a:prstGeom prst="rect">
            <a:avLst/>
          </a:prstGeom>
          <a:noFill/>
          <a:ln>
            <a:noFill/>
          </a:ln>
        </p:spPr>
      </p:pic>
      <p:pic>
        <p:nvPicPr>
          <p:cNvPr id="8" name="Imagen 7">
            <a:extLst>
              <a:ext uri="{FF2B5EF4-FFF2-40B4-BE49-F238E27FC236}">
                <a16:creationId xmlns:a16="http://schemas.microsoft.com/office/drawing/2014/main" id="{A43349D3-34F7-7B7F-9BE8-249B6B981BA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4510" y="1502818"/>
            <a:ext cx="2673350" cy="2502535"/>
          </a:xfrm>
          <a:prstGeom prst="rect">
            <a:avLst/>
          </a:prstGeom>
          <a:noFill/>
          <a:ln>
            <a:noFill/>
          </a:ln>
        </p:spPr>
      </p:pic>
      <p:sp>
        <p:nvSpPr>
          <p:cNvPr id="9" name="Rectángulo 8">
            <a:extLst>
              <a:ext uri="{FF2B5EF4-FFF2-40B4-BE49-F238E27FC236}">
                <a16:creationId xmlns:a16="http://schemas.microsoft.com/office/drawing/2014/main" id="{1D5AB6C8-5BC9-A061-E55E-5FE605EE34F2}"/>
              </a:ext>
            </a:extLst>
          </p:cNvPr>
          <p:cNvSpPr/>
          <p:nvPr/>
        </p:nvSpPr>
        <p:spPr>
          <a:xfrm>
            <a:off x="7739743" y="4898571"/>
            <a:ext cx="3556907" cy="9252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 MONTO: </a:t>
            </a:r>
          </a:p>
          <a:p>
            <a:pPr algn="ctr"/>
            <a:r>
              <a:rPr lang="es-EC" dirty="0"/>
              <a:t>USD: 25.477,00</a:t>
            </a:r>
          </a:p>
        </p:txBody>
      </p:sp>
      <p:graphicFrame>
        <p:nvGraphicFramePr>
          <p:cNvPr id="11" name="CuadroTexto 5">
            <a:extLst>
              <a:ext uri="{FF2B5EF4-FFF2-40B4-BE49-F238E27FC236}">
                <a16:creationId xmlns:a16="http://schemas.microsoft.com/office/drawing/2014/main" id="{ABD9CF54-3B90-A3D9-D352-C3E3F8182015}"/>
              </a:ext>
            </a:extLst>
          </p:cNvPr>
          <p:cNvGraphicFramePr/>
          <p:nvPr>
            <p:extLst>
              <p:ext uri="{D42A27DB-BD31-4B8C-83A1-F6EECF244321}">
                <p14:modId xmlns:p14="http://schemas.microsoft.com/office/powerpoint/2010/main" val="3558657441"/>
              </p:ext>
            </p:extLst>
          </p:nvPr>
        </p:nvGraphicFramePr>
        <p:xfrm>
          <a:off x="895350" y="1376180"/>
          <a:ext cx="3480707" cy="48013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14694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89DF13F-9A6E-5240-CAEB-84BFACAAB0B8}"/>
              </a:ext>
            </a:extLst>
          </p:cNvPr>
          <p:cNvSpPr txBox="1"/>
          <p:nvPr/>
        </p:nvSpPr>
        <p:spPr>
          <a:xfrm>
            <a:off x="152400" y="343372"/>
            <a:ext cx="11625942" cy="711220"/>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02. MEJORAMIENTO DE SISTEMAS DE RIEGO PARCELARIO Y LINEAS DE CONDUCCION EN LAS COMUNIDADES Y ASOCIACIONES:</a:t>
            </a:r>
            <a:endParaRPr lang="es-EC" sz="1800" b="1"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FF00F495-825D-643D-3698-E0139B39462E}"/>
              </a:ext>
            </a:extLst>
          </p:cNvPr>
          <p:cNvSpPr txBox="1"/>
          <p:nvPr/>
        </p:nvSpPr>
        <p:spPr>
          <a:xfrm>
            <a:off x="370115" y="723037"/>
            <a:ext cx="6096000" cy="1754326"/>
          </a:xfrm>
          <a:prstGeom prst="rect">
            <a:avLst/>
          </a:prstGeom>
          <a:noFill/>
        </p:spPr>
        <p:txBody>
          <a:bodyPr wrap="square">
            <a:spAutoFit/>
          </a:bodyPr>
          <a:lstStyle/>
          <a:p>
            <a:endPar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s-ES_tradnl" b="1" dirty="0" err="1">
                <a:solidFill>
                  <a:srgbClr val="000000"/>
                </a:solidFill>
                <a:latin typeface="Arial" panose="020B0604020202020204" pitchFamily="34" charset="0"/>
                <a:ea typeface="Times New Roman" panose="02020603050405020304" pitchFamily="18" charset="0"/>
                <a:cs typeface="Times New Roman" panose="02020603050405020304" pitchFamily="18" charset="0"/>
              </a:rPr>
              <a:t>Asociacion</a:t>
            </a: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es-ES_tradnl" b="1" dirty="0" err="1">
                <a:solidFill>
                  <a:srgbClr val="000000"/>
                </a:solidFill>
                <a:latin typeface="Arial" panose="020B0604020202020204" pitchFamily="34" charset="0"/>
                <a:ea typeface="Times New Roman" panose="02020603050405020304" pitchFamily="18" charset="0"/>
                <a:cs typeface="Times New Roman" panose="02020603050405020304" pitchFamily="18" charset="0"/>
              </a:rPr>
              <a:t>M</a:t>
            </a:r>
            <a:r>
              <a:rPr lang="es-ES_tradnl" sz="1800" b="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illmahuanchi</a:t>
            </a:r>
            <a:endPar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San </a:t>
            </a: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V</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icente de Tablillas</a:t>
            </a:r>
            <a:endPar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Asociación Santa teresa</a:t>
            </a:r>
            <a:endPar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s-ES_tradnl" sz="1800" b="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Gosoy</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San </a:t>
            </a: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uis</a:t>
            </a:r>
            <a:endPar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s-ES_tradnl" sz="1800" b="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Gosoy</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San </a:t>
            </a: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A</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lberto</a:t>
            </a:r>
            <a:endParaRPr lang="es-EC" dirty="0"/>
          </a:p>
        </p:txBody>
      </p:sp>
      <p:sp>
        <p:nvSpPr>
          <p:cNvPr id="7" name="Rectángulo 6">
            <a:extLst>
              <a:ext uri="{FF2B5EF4-FFF2-40B4-BE49-F238E27FC236}">
                <a16:creationId xmlns:a16="http://schemas.microsoft.com/office/drawing/2014/main" id="{19A3FACF-7DDC-5B78-0B44-73227CE52930}"/>
              </a:ext>
            </a:extLst>
          </p:cNvPr>
          <p:cNvSpPr/>
          <p:nvPr/>
        </p:nvSpPr>
        <p:spPr>
          <a:xfrm>
            <a:off x="5745399" y="1377458"/>
            <a:ext cx="3548743" cy="71122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8.137,00</a:t>
            </a:r>
          </a:p>
        </p:txBody>
      </p:sp>
      <p:graphicFrame>
        <p:nvGraphicFramePr>
          <p:cNvPr id="8" name="Tabla 7">
            <a:extLst>
              <a:ext uri="{FF2B5EF4-FFF2-40B4-BE49-F238E27FC236}">
                <a16:creationId xmlns:a16="http://schemas.microsoft.com/office/drawing/2014/main" id="{F84F9BE1-9EB9-8B16-9C3F-8A2ADC3FCBCA}"/>
              </a:ext>
            </a:extLst>
          </p:cNvPr>
          <p:cNvGraphicFramePr>
            <a:graphicFrameLocks noGrp="1"/>
          </p:cNvGraphicFramePr>
          <p:nvPr>
            <p:extLst>
              <p:ext uri="{D42A27DB-BD31-4B8C-83A1-F6EECF244321}">
                <p14:modId xmlns:p14="http://schemas.microsoft.com/office/powerpoint/2010/main" val="830900443"/>
              </p:ext>
            </p:extLst>
          </p:nvPr>
        </p:nvGraphicFramePr>
        <p:xfrm>
          <a:off x="2359478" y="5634220"/>
          <a:ext cx="7837717" cy="1001486"/>
        </p:xfrm>
        <a:graphic>
          <a:graphicData uri="http://schemas.openxmlformats.org/drawingml/2006/table">
            <a:tbl>
              <a:tblPr firstRow="1" firstCol="1" bandRow="1">
                <a:tableStyleId>{5C22544A-7EE6-4342-B048-85BDC9FD1C3A}</a:tableStyleId>
              </a:tblPr>
              <a:tblGrid>
                <a:gridCol w="2037167">
                  <a:extLst>
                    <a:ext uri="{9D8B030D-6E8A-4147-A177-3AD203B41FA5}">
                      <a16:colId xmlns:a16="http://schemas.microsoft.com/office/drawing/2014/main" val="1856389979"/>
                    </a:ext>
                  </a:extLst>
                </a:gridCol>
                <a:gridCol w="1808841">
                  <a:extLst>
                    <a:ext uri="{9D8B030D-6E8A-4147-A177-3AD203B41FA5}">
                      <a16:colId xmlns:a16="http://schemas.microsoft.com/office/drawing/2014/main" val="2106547238"/>
                    </a:ext>
                  </a:extLst>
                </a:gridCol>
                <a:gridCol w="2413860">
                  <a:extLst>
                    <a:ext uri="{9D8B030D-6E8A-4147-A177-3AD203B41FA5}">
                      <a16:colId xmlns:a16="http://schemas.microsoft.com/office/drawing/2014/main" val="411668099"/>
                    </a:ext>
                  </a:extLst>
                </a:gridCol>
                <a:gridCol w="1577849">
                  <a:extLst>
                    <a:ext uri="{9D8B030D-6E8A-4147-A177-3AD203B41FA5}">
                      <a16:colId xmlns:a16="http://schemas.microsoft.com/office/drawing/2014/main" val="3228998999"/>
                    </a:ext>
                  </a:extLst>
                </a:gridCol>
              </a:tblGrid>
              <a:tr h="721769">
                <a:tc>
                  <a:txBody>
                    <a:bodyPr/>
                    <a:lstStyle/>
                    <a:p>
                      <a:pPr algn="ctr">
                        <a:lnSpc>
                          <a:spcPct val="115000"/>
                        </a:lnSpc>
                        <a:spcAft>
                          <a:spcPts val="1000"/>
                        </a:spcAft>
                        <a:buNone/>
                      </a:pPr>
                      <a:r>
                        <a:rPr lang="es-EC" sz="1100" kern="100" dirty="0">
                          <a:effectLst/>
                        </a:rPr>
                        <a:t>NUMERO PROYECTOS</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dirty="0">
                          <a:effectLst/>
                        </a:rPr>
                        <a:t>MONTO INVERSION (USD)</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dirty="0" err="1">
                          <a:effectLst/>
                        </a:rPr>
                        <a:t>N°</a:t>
                      </a:r>
                      <a:r>
                        <a:rPr lang="es-EC" sz="1100" kern="100" dirty="0">
                          <a:effectLst/>
                        </a:rPr>
                        <a:t> COMUNIDADES</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a:effectLst/>
                        </a:rPr>
                        <a:t>N° FAMILIAS</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819443151"/>
                  </a:ext>
                </a:extLst>
              </a:tr>
              <a:tr h="279717">
                <a:tc>
                  <a:txBody>
                    <a:bodyPr/>
                    <a:lstStyle/>
                    <a:p>
                      <a:pPr algn="ctr">
                        <a:lnSpc>
                          <a:spcPct val="115000"/>
                        </a:lnSpc>
                        <a:spcAft>
                          <a:spcPts val="1000"/>
                        </a:spcAft>
                        <a:buNone/>
                      </a:pPr>
                      <a:r>
                        <a:rPr lang="es-EC" sz="1200" kern="100">
                          <a:effectLst/>
                        </a:rPr>
                        <a:t>2</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a:effectLst/>
                        </a:rPr>
                        <a:t> $ 33.614,00 </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200" kern="100" dirty="0">
                          <a:effectLst/>
                        </a:rPr>
                        <a:t>22</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200" kern="100" dirty="0">
                          <a:effectLst/>
                        </a:rPr>
                        <a:t>819</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3517847854"/>
                  </a:ext>
                </a:extLst>
              </a:tr>
            </a:tbl>
          </a:graphicData>
        </a:graphic>
      </p:graphicFrame>
      <p:pic>
        <p:nvPicPr>
          <p:cNvPr id="2" name="Imagen 1">
            <a:extLst>
              <a:ext uri="{FF2B5EF4-FFF2-40B4-BE49-F238E27FC236}">
                <a16:creationId xmlns:a16="http://schemas.microsoft.com/office/drawing/2014/main" id="{1BEC5EC0-2368-936A-E5C2-E2E590442873}"/>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115" y="2518773"/>
            <a:ext cx="2771775" cy="2561227"/>
          </a:xfrm>
          <a:prstGeom prst="rect">
            <a:avLst/>
          </a:prstGeom>
          <a:noFill/>
          <a:ln>
            <a:noFill/>
          </a:ln>
        </p:spPr>
      </p:pic>
      <p:pic>
        <p:nvPicPr>
          <p:cNvPr id="3" name="Imagen 2">
            <a:extLst>
              <a:ext uri="{FF2B5EF4-FFF2-40B4-BE49-F238E27FC236}">
                <a16:creationId xmlns:a16="http://schemas.microsoft.com/office/drawing/2014/main" id="{AB92690F-5973-F134-E0CE-9E510800970F}"/>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4225" y="2518773"/>
            <a:ext cx="2771775" cy="2561227"/>
          </a:xfrm>
          <a:prstGeom prst="rect">
            <a:avLst/>
          </a:prstGeom>
          <a:noFill/>
          <a:ln>
            <a:noFill/>
          </a:ln>
        </p:spPr>
      </p:pic>
      <p:pic>
        <p:nvPicPr>
          <p:cNvPr id="5" name="Imagen 4">
            <a:extLst>
              <a:ext uri="{FF2B5EF4-FFF2-40B4-BE49-F238E27FC236}">
                <a16:creationId xmlns:a16="http://schemas.microsoft.com/office/drawing/2014/main" id="{883CFD0A-E62E-81D2-375E-1EDBE65840EA}"/>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8337" y="2545711"/>
            <a:ext cx="2771775" cy="2561227"/>
          </a:xfrm>
          <a:prstGeom prst="rect">
            <a:avLst/>
          </a:prstGeom>
          <a:noFill/>
          <a:ln>
            <a:noFill/>
          </a:ln>
        </p:spPr>
      </p:pic>
      <p:pic>
        <p:nvPicPr>
          <p:cNvPr id="9" name="Imagen 8">
            <a:extLst>
              <a:ext uri="{FF2B5EF4-FFF2-40B4-BE49-F238E27FC236}">
                <a16:creationId xmlns:a16="http://schemas.microsoft.com/office/drawing/2014/main" id="{1AF395E9-4465-FE51-BD0F-2595A0B10663}"/>
              </a:ext>
            </a:extLst>
          </p:cNvPr>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32447" y="2545711"/>
            <a:ext cx="2771775" cy="2534289"/>
          </a:xfrm>
          <a:prstGeom prst="rect">
            <a:avLst/>
          </a:prstGeom>
          <a:noFill/>
          <a:ln>
            <a:noFill/>
          </a:ln>
        </p:spPr>
      </p:pic>
      <p:sp>
        <p:nvSpPr>
          <p:cNvPr id="10" name="CuadroTexto 9">
            <a:extLst>
              <a:ext uri="{FF2B5EF4-FFF2-40B4-BE49-F238E27FC236}">
                <a16:creationId xmlns:a16="http://schemas.microsoft.com/office/drawing/2014/main" id="{D675092D-7BF4-BC59-77EE-779C4651C72D}"/>
              </a:ext>
            </a:extLst>
          </p:cNvPr>
          <p:cNvSpPr txBox="1"/>
          <p:nvPr/>
        </p:nvSpPr>
        <p:spPr>
          <a:xfrm>
            <a:off x="1235528" y="5268021"/>
            <a:ext cx="9720943" cy="369332"/>
          </a:xfrm>
          <a:prstGeom prst="rect">
            <a:avLst/>
          </a:prstGeom>
          <a:noFill/>
        </p:spPr>
        <p:txBody>
          <a:bodyPr wrap="square" rtlCol="0">
            <a:spAutoFit/>
          </a:bodyPr>
          <a:lstStyle/>
          <a:p>
            <a:pPr algn="ctr"/>
            <a:r>
              <a:rPr lang="es-EC" dirty="0"/>
              <a:t>RESUMEN DE INVERSION DEL SISTEMA FISICO AMBIENTAL</a:t>
            </a:r>
          </a:p>
        </p:txBody>
      </p:sp>
    </p:spTree>
    <p:extLst>
      <p:ext uri="{BB962C8B-B14F-4D97-AF65-F5344CB8AC3E}">
        <p14:creationId xmlns:p14="http://schemas.microsoft.com/office/powerpoint/2010/main" val="9565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DFB7094-050F-3552-E8B8-FAD27B7DF702}"/>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B546656-FDC4-474A-B8D1-2B3E70E008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bject 3">
            <a:extLst>
              <a:ext uri="{FF2B5EF4-FFF2-40B4-BE49-F238E27FC236}">
                <a16:creationId xmlns:a16="http://schemas.microsoft.com/office/drawing/2014/main" id="{36ACA02F-D5E2-2E40-D66E-C97653E3539D}"/>
              </a:ext>
            </a:extLst>
          </p:cNvPr>
          <p:cNvSpPr txBox="1">
            <a:spLocks noGrp="1"/>
          </p:cNvSpPr>
          <p:nvPr>
            <p:ph type="title"/>
          </p:nvPr>
        </p:nvSpPr>
        <p:spPr>
          <a:xfrm>
            <a:off x="428255" y="1290460"/>
            <a:ext cx="3340962" cy="2896432"/>
          </a:xfrm>
          <a:prstGeom prst="rect">
            <a:avLst/>
          </a:prstGeom>
        </p:spPr>
        <p:txBody>
          <a:bodyPr vert="horz" lIns="91440" tIns="45720" rIns="91440" bIns="45720" rtlCol="0" anchor="b">
            <a:normAutofit/>
          </a:bodyPr>
          <a:lstStyle/>
          <a:p>
            <a:pPr marL="965835"/>
            <a:r>
              <a:rPr lang="en-US" kern="1200" spc="-305" dirty="0">
                <a:solidFill>
                  <a:schemeClr val="tx1"/>
                </a:solidFill>
                <a:latin typeface="+mj-lt"/>
                <a:ea typeface="+mj-ea"/>
                <a:cs typeface="+mj-cs"/>
              </a:rPr>
              <a:t>3.  ASENTAMIENTOS HUMANOS</a:t>
            </a:r>
            <a:endParaRPr lang="en-US" kern="1200" dirty="0">
              <a:solidFill>
                <a:schemeClr val="tx1"/>
              </a:solidFill>
              <a:latin typeface="+mj-lt"/>
              <a:ea typeface="+mj-ea"/>
              <a:cs typeface="+mj-cs"/>
            </a:endParaRPr>
          </a:p>
        </p:txBody>
      </p:sp>
      <p:sp>
        <p:nvSpPr>
          <p:cNvPr id="13" name="Rectangle 12">
            <a:extLst>
              <a:ext uri="{FF2B5EF4-FFF2-40B4-BE49-F238E27FC236}">
                <a16:creationId xmlns:a16="http://schemas.microsoft.com/office/drawing/2014/main" id="{114A821F-8663-46BA-8CC0-D4C44F639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24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n 3">
            <a:extLst>
              <a:ext uri="{FF2B5EF4-FFF2-40B4-BE49-F238E27FC236}">
                <a16:creationId xmlns:a16="http://schemas.microsoft.com/office/drawing/2014/main" id="{96E85C4B-94F8-55A6-C0EE-0C1DB44FD354}"/>
              </a:ext>
            </a:extLst>
          </p:cNvPr>
          <p:cNvPicPr>
            <a:picLocks/>
          </p:cNvPicPr>
          <p:nvPr/>
        </p:nvPicPr>
        <p:blipFill>
          <a:blip r:embed="rId2" cstate="print">
            <a:extLst>
              <a:ext uri="{28A0092B-C50C-407E-A947-70E740481C1C}">
                <a14:useLocalDpi xmlns:a14="http://schemas.microsoft.com/office/drawing/2010/main" val="0"/>
              </a:ext>
            </a:extLst>
          </a:blip>
          <a:srcRect r="3" b="10218"/>
          <a:stretch>
            <a:fillRect/>
          </a:stretch>
        </p:blipFill>
        <p:spPr>
          <a:xfrm>
            <a:off x="4197472" y="10"/>
            <a:ext cx="3547146" cy="4136056"/>
          </a:xfrm>
          <a:prstGeom prst="rect">
            <a:avLst/>
          </a:prstGeom>
        </p:spPr>
      </p:pic>
      <p:sp>
        <p:nvSpPr>
          <p:cNvPr id="15" name="Rectangle 14">
            <a:extLst>
              <a:ext uri="{FF2B5EF4-FFF2-40B4-BE49-F238E27FC236}">
                <a16:creationId xmlns:a16="http://schemas.microsoft.com/office/drawing/2014/main" id="{67EF550F-47CE-4FB2-9DAC-12AD835C8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172" y="4177748"/>
            <a:ext cx="332539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a:extLst>
              <a:ext uri="{FF2B5EF4-FFF2-40B4-BE49-F238E27FC236}">
                <a16:creationId xmlns:a16="http://schemas.microsoft.com/office/drawing/2014/main" id="{DA4BE925-A741-CD75-BC55-C43F68BC9FA9}"/>
              </a:ext>
            </a:extLst>
          </p:cNvPr>
          <p:cNvPicPr>
            <a:picLocks/>
          </p:cNvPicPr>
          <p:nvPr/>
        </p:nvPicPr>
        <p:blipFill>
          <a:blip r:embed="rId3" cstate="print">
            <a:extLst>
              <a:ext uri="{28A0092B-C50C-407E-A947-70E740481C1C}">
                <a14:useLocalDpi xmlns:a14="http://schemas.microsoft.com/office/drawing/2010/main" val="0"/>
              </a:ext>
            </a:extLst>
          </a:blip>
          <a:srcRect t="1474" r="-3" b="38592"/>
          <a:stretch>
            <a:fillRect/>
          </a:stretch>
        </p:blipFill>
        <p:spPr bwMode="auto">
          <a:xfrm>
            <a:off x="4197471" y="4241540"/>
            <a:ext cx="3547146" cy="2616461"/>
          </a:xfrm>
          <a:prstGeom prst="rect">
            <a:avLst/>
          </a:prstGeom>
          <a:noFill/>
        </p:spPr>
      </p:pic>
      <p:pic>
        <p:nvPicPr>
          <p:cNvPr id="6" name="Imagen 5">
            <a:extLst>
              <a:ext uri="{FF2B5EF4-FFF2-40B4-BE49-F238E27FC236}">
                <a16:creationId xmlns:a16="http://schemas.microsoft.com/office/drawing/2014/main" id="{685551E2-BE9B-B4F3-D1AD-F2BB057BFE03}"/>
              </a:ext>
            </a:extLst>
          </p:cNvPr>
          <p:cNvPicPr>
            <a:picLocks/>
          </p:cNvPicPr>
          <p:nvPr/>
        </p:nvPicPr>
        <p:blipFill>
          <a:blip r:embed="rId4" cstate="print">
            <a:extLst>
              <a:ext uri="{28A0092B-C50C-407E-A947-70E740481C1C}">
                <a14:useLocalDpi xmlns:a14="http://schemas.microsoft.com/office/drawing/2010/main" val="0"/>
              </a:ext>
            </a:extLst>
          </a:blip>
          <a:srcRect t="1575" r="-1" b="9319"/>
          <a:stretch>
            <a:fillRect/>
          </a:stretch>
        </p:blipFill>
        <p:spPr bwMode="auto">
          <a:xfrm>
            <a:off x="7862727" y="10"/>
            <a:ext cx="4329273" cy="6857990"/>
          </a:xfrm>
          <a:prstGeom prst="rect">
            <a:avLst/>
          </a:prstGeom>
          <a:noFill/>
        </p:spPr>
      </p:pic>
      <p:sp>
        <p:nvSpPr>
          <p:cNvPr id="2" name="AutoShape 8">
            <a:extLst>
              <a:ext uri="{FF2B5EF4-FFF2-40B4-BE49-F238E27FC236}">
                <a16:creationId xmlns:a16="http://schemas.microsoft.com/office/drawing/2014/main" id="{2503FDDA-5E57-44CB-51BB-F6A97E6933BF}"/>
              </a:ext>
            </a:extLst>
          </p:cNvPr>
          <p:cNvSpPr>
            <a:spLocks noChangeAspect="1" noChangeArrowheads="1"/>
          </p:cNvSpPr>
          <p:nvPr/>
        </p:nvSpPr>
        <p:spPr bwMode="auto">
          <a:xfrm>
            <a:off x="5943599" y="3276599"/>
            <a:ext cx="2837079" cy="28370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86170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212247F-7755-A702-B310-630A0AE1E904}"/>
              </a:ext>
            </a:extLst>
          </p:cNvPr>
          <p:cNvSpPr txBox="1"/>
          <p:nvPr/>
        </p:nvSpPr>
        <p:spPr>
          <a:xfrm>
            <a:off x="337458" y="197846"/>
            <a:ext cx="11756571" cy="1029769"/>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01: ADQUISICIÓN DE MENAJE DE COCINA PARA EL EQUIPAMIENTO DE LA COCINA COMUNITARIO DE LA COMUNIDAD GAURON COCHABAMBA, PARROQUIA DE CEBADAS, CANTÓN GUAMOTE, PROVINCIA DE CHIMBORAZO.</a:t>
            </a:r>
            <a:r>
              <a:rPr lang="es-ES_tradnl" sz="1800" b="1" dirty="0">
                <a:effectLst/>
                <a:latin typeface="Aptos" panose="020B0004020202020204" pitchFamily="34" charset="0"/>
                <a:ea typeface="Times New Roman" panose="02020603050405020304" pitchFamily="18" charset="0"/>
                <a:cs typeface="Times New Roman" panose="02020603050405020304" pitchFamily="18" charset="0"/>
              </a:rPr>
              <a:t> </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Mejoramiento de espacios de uso público en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5" name="Rectángulo 4">
            <a:extLst>
              <a:ext uri="{FF2B5EF4-FFF2-40B4-BE49-F238E27FC236}">
                <a16:creationId xmlns:a16="http://schemas.microsoft.com/office/drawing/2014/main" id="{08E91E71-EFF6-CE8D-215A-7E47316AC8CD}"/>
              </a:ext>
            </a:extLst>
          </p:cNvPr>
          <p:cNvSpPr/>
          <p:nvPr/>
        </p:nvSpPr>
        <p:spPr>
          <a:xfrm>
            <a:off x="4848558" y="1703717"/>
            <a:ext cx="2253343" cy="6204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1.654,00</a:t>
            </a:r>
          </a:p>
        </p:txBody>
      </p:sp>
      <p:pic>
        <p:nvPicPr>
          <p:cNvPr id="2" name="Imagen 1">
            <a:extLst>
              <a:ext uri="{FF2B5EF4-FFF2-40B4-BE49-F238E27FC236}">
                <a16:creationId xmlns:a16="http://schemas.microsoft.com/office/drawing/2014/main" id="{0B0D441E-0A84-12B8-008C-77D94A49D327}"/>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34927" y="1227615"/>
            <a:ext cx="2771775" cy="3599815"/>
          </a:xfrm>
          <a:prstGeom prst="rect">
            <a:avLst/>
          </a:prstGeom>
        </p:spPr>
      </p:pic>
      <p:pic>
        <p:nvPicPr>
          <p:cNvPr id="3" name="Imagen 2">
            <a:extLst>
              <a:ext uri="{FF2B5EF4-FFF2-40B4-BE49-F238E27FC236}">
                <a16:creationId xmlns:a16="http://schemas.microsoft.com/office/drawing/2014/main" id="{E3737259-A70F-5032-0789-DBF4AF705D58}"/>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43757" y="1227615"/>
            <a:ext cx="2771775" cy="3599815"/>
          </a:xfrm>
          <a:prstGeom prst="rect">
            <a:avLst/>
          </a:prstGeom>
        </p:spPr>
      </p:pic>
      <p:pic>
        <p:nvPicPr>
          <p:cNvPr id="6" name="Imagen 5">
            <a:extLst>
              <a:ext uri="{FF2B5EF4-FFF2-40B4-BE49-F238E27FC236}">
                <a16:creationId xmlns:a16="http://schemas.microsoft.com/office/drawing/2014/main" id="{A99F91A7-7BCC-F18E-EFBA-6423E9FA1F0D}"/>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4710112" y="3027522"/>
            <a:ext cx="2771775" cy="3599815"/>
          </a:xfrm>
          <a:prstGeom prst="rect">
            <a:avLst/>
          </a:prstGeom>
        </p:spPr>
      </p:pic>
    </p:spTree>
    <p:extLst>
      <p:ext uri="{BB962C8B-B14F-4D97-AF65-F5344CB8AC3E}">
        <p14:creationId xmlns:p14="http://schemas.microsoft.com/office/powerpoint/2010/main" val="786664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FC8A48C-51B2-C8C0-EDC1-B8ED138E5928}"/>
              </a:ext>
            </a:extLst>
          </p:cNvPr>
          <p:cNvSpPr txBox="1"/>
          <p:nvPr/>
        </p:nvSpPr>
        <p:spPr>
          <a:xfrm>
            <a:off x="0" y="0"/>
            <a:ext cx="11821885" cy="1985415"/>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02: CONSTRUCCIÓN Y TERMINACIÓN DE ESPACIOS COMUNITARIOS: TANQUE DE ALMACENAMIENTO DE </a:t>
            </a:r>
            <a:r>
              <a:rPr lang="es-ES_tradnl" sz="1800" b="1" dirty="0">
                <a:effectLst/>
                <a:latin typeface="Arial" panose="020B0604020202020204" pitchFamily="34" charset="0"/>
                <a:ea typeface="Times New Roman" panose="02020603050405020304" pitchFamily="18" charset="0"/>
                <a:cs typeface="Times New Roman" panose="02020603050405020304" pitchFamily="18" charset="0"/>
              </a:rPr>
              <a:t>AGUA POTABLE EN LA COMUNIDAD YANACHAGUAR; TERMINACIÓN DE LA CASA TURÍSTICA EN EL SECTOR YASEPAN DE LA COMUNIDAD PANCÚN ICHUBAMBA Y CONSTRUCCIÓN DE UNA BATERÍA SANITARIA EN LA ASOCIACIÓN TAGMO CHAKAPALAN</a:t>
            </a:r>
            <a:r>
              <a:rPr lang="es-ES_tradnl" sz="1800" b="1" dirty="0">
                <a:effectLst/>
                <a:highlight>
                  <a:srgbClr val="C0C0C0"/>
                </a:highlight>
                <a:latin typeface="Arial" panose="020B0604020202020204" pitchFamily="34" charset="0"/>
                <a:ea typeface="Times New Roman" panose="02020603050405020304" pitchFamily="18" charset="0"/>
                <a:cs typeface="Times New Roman" panose="02020603050405020304" pitchFamily="18" charset="0"/>
              </a:rPr>
              <a:t>,</a:t>
            </a:r>
            <a:r>
              <a:rPr lang="es-ES_tradnl" sz="1800" b="1" dirty="0">
                <a:effectLst/>
                <a:latin typeface="Arial" panose="020B0604020202020204" pitchFamily="34" charset="0"/>
                <a:ea typeface="Times New Roman" panose="02020603050405020304" pitchFamily="18" charset="0"/>
                <a:cs typeface="Times New Roman" panose="02020603050405020304" pitchFamily="18" charset="0"/>
              </a:rPr>
              <a:t> </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 LA PARROQUIA CEBADAS, CANTÓN GUAMOTE, PROVINCIA DE CHIMBORAZO, EN EL MARCO DEL PROYECTO “MEJORAMIENTO, READECUACIÓN Y/O EQUIPAMIENTO DE CASAS COMUNALES (CENTROS DE USO MÚLTIPLE).</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2" name="Rectángulo 1">
            <a:extLst>
              <a:ext uri="{FF2B5EF4-FFF2-40B4-BE49-F238E27FC236}">
                <a16:creationId xmlns:a16="http://schemas.microsoft.com/office/drawing/2014/main" id="{49A6E9D7-C27B-379B-2423-A98C65E3FB07}"/>
              </a:ext>
            </a:extLst>
          </p:cNvPr>
          <p:cNvSpPr/>
          <p:nvPr/>
        </p:nvSpPr>
        <p:spPr>
          <a:xfrm>
            <a:off x="4784270" y="2430699"/>
            <a:ext cx="2253343" cy="6204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5.146,86 </a:t>
            </a:r>
          </a:p>
        </p:txBody>
      </p:sp>
      <p:pic>
        <p:nvPicPr>
          <p:cNvPr id="3" name="Imagen 2">
            <a:extLst>
              <a:ext uri="{FF2B5EF4-FFF2-40B4-BE49-F238E27FC236}">
                <a16:creationId xmlns:a16="http://schemas.microsoft.com/office/drawing/2014/main" id="{E5040065-CB5B-FD97-4514-163178444CA3}"/>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927" y="1958748"/>
            <a:ext cx="2771775" cy="3419475"/>
          </a:xfrm>
          <a:prstGeom prst="rect">
            <a:avLst/>
          </a:prstGeom>
          <a:noFill/>
          <a:ln>
            <a:noFill/>
          </a:ln>
        </p:spPr>
      </p:pic>
      <p:pic>
        <p:nvPicPr>
          <p:cNvPr id="5" name="Imagen 4">
            <a:extLst>
              <a:ext uri="{FF2B5EF4-FFF2-40B4-BE49-F238E27FC236}">
                <a16:creationId xmlns:a16="http://schemas.microsoft.com/office/drawing/2014/main" id="{A01024B3-F433-2D1A-F03A-5CA8536BFC82}"/>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181" y="2100262"/>
            <a:ext cx="2771775" cy="3419475"/>
          </a:xfrm>
          <a:prstGeom prst="rect">
            <a:avLst/>
          </a:prstGeom>
          <a:noFill/>
          <a:ln>
            <a:noFill/>
          </a:ln>
        </p:spPr>
      </p:pic>
      <p:pic>
        <p:nvPicPr>
          <p:cNvPr id="6" name="Imagen 5">
            <a:extLst>
              <a:ext uri="{FF2B5EF4-FFF2-40B4-BE49-F238E27FC236}">
                <a16:creationId xmlns:a16="http://schemas.microsoft.com/office/drawing/2014/main" id="{1103B3BB-7E0D-5644-247A-ED00BBEB61DD}"/>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5054" y="3319388"/>
            <a:ext cx="2771775" cy="3419475"/>
          </a:xfrm>
          <a:prstGeom prst="rect">
            <a:avLst/>
          </a:prstGeom>
          <a:noFill/>
          <a:ln>
            <a:noFill/>
          </a:ln>
        </p:spPr>
      </p:pic>
    </p:spTree>
    <p:extLst>
      <p:ext uri="{BB962C8B-B14F-4D97-AF65-F5344CB8AC3E}">
        <p14:creationId xmlns:p14="http://schemas.microsoft.com/office/powerpoint/2010/main" val="279783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CBA8BDD-1EDC-2B9E-D9B0-4976C8C5F46D}"/>
              </a:ext>
            </a:extLst>
          </p:cNvPr>
          <p:cNvSpPr txBox="1"/>
          <p:nvPr/>
        </p:nvSpPr>
        <p:spPr>
          <a:xfrm>
            <a:off x="-1" y="263161"/>
            <a:ext cx="12061371" cy="1348318"/>
          </a:xfrm>
          <a:prstGeom prst="rect">
            <a:avLst/>
          </a:prstGeom>
          <a:noFill/>
        </p:spPr>
        <p:txBody>
          <a:bodyPr wrap="square">
            <a:spAutoFit/>
          </a:bodyPr>
          <a:lstStyle/>
          <a:p>
            <a:pPr marL="457200"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03: READECUACIÓN DE UN ESPACIO COMUNITARIO EN LA CABECERA PARROQUIAL MEDIANTE LA CONSTRUCCIÓN DE UN CERRAMIENTO PERIMETRAL PARA LAS MAQUINARIAS Y VEHÍCULOS PROPIEDAD DEL GOBIERNO AUTÓNOMO DESCENTRALIZADO PARROQUIAL RURAL DE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6" name="Rectángulo 5">
            <a:extLst>
              <a:ext uri="{FF2B5EF4-FFF2-40B4-BE49-F238E27FC236}">
                <a16:creationId xmlns:a16="http://schemas.microsoft.com/office/drawing/2014/main" id="{039D0D6C-F314-A205-28B2-C258BBFC48D8}"/>
              </a:ext>
            </a:extLst>
          </p:cNvPr>
          <p:cNvSpPr/>
          <p:nvPr/>
        </p:nvSpPr>
        <p:spPr>
          <a:xfrm>
            <a:off x="4593566" y="1611479"/>
            <a:ext cx="3614057" cy="67491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5.511,80</a:t>
            </a:r>
          </a:p>
        </p:txBody>
      </p:sp>
      <p:pic>
        <p:nvPicPr>
          <p:cNvPr id="2" name="Imagen 1">
            <a:extLst>
              <a:ext uri="{FF2B5EF4-FFF2-40B4-BE49-F238E27FC236}">
                <a16:creationId xmlns:a16="http://schemas.microsoft.com/office/drawing/2014/main" id="{5912288D-F11B-2881-05D3-821844A15FD5}"/>
              </a:ext>
            </a:extLst>
          </p:cNvPr>
          <p:cNvPicPr>
            <a:picLocks/>
          </p:cNvPicPr>
          <p:nvPr/>
        </p:nvPicPr>
        <p:blipFill rotWithShape="1">
          <a:blip r:embed="rId2" cstate="print">
            <a:extLst>
              <a:ext uri="{28A0092B-C50C-407E-A947-70E740481C1C}">
                <a14:useLocalDpi xmlns:a14="http://schemas.microsoft.com/office/drawing/2010/main" val="0"/>
              </a:ext>
            </a:extLst>
          </a:blip>
          <a:srcRect l="1846"/>
          <a:stretch/>
        </p:blipFill>
        <p:spPr bwMode="auto">
          <a:xfrm>
            <a:off x="1052512" y="1948936"/>
            <a:ext cx="2771775" cy="3419475"/>
          </a:xfrm>
          <a:prstGeom prst="rect">
            <a:avLst/>
          </a:prstGeom>
          <a:noFill/>
          <a:ln>
            <a:noFill/>
          </a:ln>
          <a:extLst>
            <a:ext uri="{53640926-AAD7-44D8-BBD7-CCE9431645EC}">
              <a14:shadowObscured xmlns:a14="http://schemas.microsoft.com/office/drawing/2010/main"/>
            </a:ext>
          </a:extLst>
        </p:spPr>
      </p:pic>
      <p:pic>
        <p:nvPicPr>
          <p:cNvPr id="3" name="Imagen 2">
            <a:extLst>
              <a:ext uri="{FF2B5EF4-FFF2-40B4-BE49-F238E27FC236}">
                <a16:creationId xmlns:a16="http://schemas.microsoft.com/office/drawing/2014/main" id="{4EB6DC58-D9F0-55EE-1791-A469731F690C}"/>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48609" y="1611479"/>
            <a:ext cx="2771775" cy="3419475"/>
          </a:xfrm>
          <a:prstGeom prst="rect">
            <a:avLst/>
          </a:prstGeom>
          <a:noFill/>
          <a:ln>
            <a:noFill/>
          </a:ln>
        </p:spPr>
      </p:pic>
      <p:pic>
        <p:nvPicPr>
          <p:cNvPr id="5" name="Imagen 4">
            <a:extLst>
              <a:ext uri="{FF2B5EF4-FFF2-40B4-BE49-F238E27FC236}">
                <a16:creationId xmlns:a16="http://schemas.microsoft.com/office/drawing/2014/main" id="{39EEFCEC-6507-76C4-D81A-88DCB16664E2}"/>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4706" y="2861870"/>
            <a:ext cx="2771775" cy="3419475"/>
          </a:xfrm>
          <a:prstGeom prst="rect">
            <a:avLst/>
          </a:prstGeom>
          <a:noFill/>
          <a:ln>
            <a:noFill/>
          </a:ln>
        </p:spPr>
      </p:pic>
    </p:spTree>
    <p:extLst>
      <p:ext uri="{BB962C8B-B14F-4D97-AF65-F5344CB8AC3E}">
        <p14:creationId xmlns:p14="http://schemas.microsoft.com/office/powerpoint/2010/main" val="513290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3D4FB05-B782-A98C-8B8B-4F225610C682}"/>
              </a:ext>
            </a:extLst>
          </p:cNvPr>
          <p:cNvSpPr txBox="1"/>
          <p:nvPr/>
        </p:nvSpPr>
        <p:spPr>
          <a:xfrm>
            <a:off x="0" y="266024"/>
            <a:ext cx="12104914" cy="1029769"/>
          </a:xfrm>
          <a:prstGeom prst="rect">
            <a:avLst/>
          </a:prstGeom>
          <a:noFill/>
        </p:spPr>
        <p:txBody>
          <a:bodyPr wrap="square">
            <a:spAutoFit/>
          </a:bodyPr>
          <a:lstStyle/>
          <a:p>
            <a:pPr algn="just">
              <a:lnSpc>
                <a:spcPct val="115000"/>
              </a:lnSpc>
              <a:spcAft>
                <a:spcPts val="1000"/>
              </a:spcAft>
              <a:buNone/>
            </a:pPr>
            <a:r>
              <a:rPr lang="es-ES" sz="1800" b="1" dirty="0">
                <a:effectLst/>
                <a:latin typeface="Arial" panose="020B0604020202020204" pitchFamily="34" charset="0"/>
                <a:ea typeface="Times New Roman" panose="02020603050405020304" pitchFamily="18" charset="0"/>
                <a:cs typeface="Times New Roman" panose="02020603050405020304" pitchFamily="18" charset="0"/>
              </a:rPr>
              <a:t>PROYECTO 04: MANTENIMIENTO PREVENTIVO Y CORRECTIVO DEL EQUIPO CAMINERO Y VEHICULOS DEL GOBIERNO PARROQUIAL. DENTRO DEL PROYECTO: Mejoramiento de la vialidad rural de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2" name="Rectángulo 1">
            <a:extLst>
              <a:ext uri="{FF2B5EF4-FFF2-40B4-BE49-F238E27FC236}">
                <a16:creationId xmlns:a16="http://schemas.microsoft.com/office/drawing/2014/main" id="{3B4F7B34-4697-91EF-2B60-0839DE6475E0}"/>
              </a:ext>
            </a:extLst>
          </p:cNvPr>
          <p:cNvSpPr/>
          <p:nvPr/>
        </p:nvSpPr>
        <p:spPr>
          <a:xfrm>
            <a:off x="9122228" y="1481573"/>
            <a:ext cx="3069772" cy="1186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a:t>USD: 2.279,46</a:t>
            </a:r>
            <a:endParaRPr lang="es-EC" dirty="0"/>
          </a:p>
        </p:txBody>
      </p:sp>
      <p:sp>
        <p:nvSpPr>
          <p:cNvPr id="5" name="CuadroTexto 4">
            <a:extLst>
              <a:ext uri="{FF2B5EF4-FFF2-40B4-BE49-F238E27FC236}">
                <a16:creationId xmlns:a16="http://schemas.microsoft.com/office/drawing/2014/main" id="{15E57B67-AFFC-6C2D-A46C-07C897FF8E99}"/>
              </a:ext>
            </a:extLst>
          </p:cNvPr>
          <p:cNvSpPr txBox="1"/>
          <p:nvPr/>
        </p:nvSpPr>
        <p:spPr>
          <a:xfrm>
            <a:off x="-16022" y="1719235"/>
            <a:ext cx="8832217" cy="711220"/>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 sz="1800" b="1" dirty="0">
                <a:effectLst/>
                <a:latin typeface="Arial" panose="020B0604020202020204" pitchFamily="34" charset="0"/>
                <a:ea typeface="Times New Roman" panose="02020603050405020304" pitchFamily="18" charset="0"/>
                <a:cs typeface="Times New Roman" panose="02020603050405020304" pitchFamily="18" charset="0"/>
              </a:rPr>
              <a:t>SERVICIO DE ABASTECIMIENTO DE COMBUSTIBLE PARA LA MAQUINARIA, VEHÍCULO Y MOTOCICLETAS DEL GADPR DE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uadroTexto 6">
            <a:extLst>
              <a:ext uri="{FF2B5EF4-FFF2-40B4-BE49-F238E27FC236}">
                <a16:creationId xmlns:a16="http://schemas.microsoft.com/office/drawing/2014/main" id="{A4B103D2-4171-C452-C2FB-2A18A15F64C4}"/>
              </a:ext>
            </a:extLst>
          </p:cNvPr>
          <p:cNvSpPr txBox="1"/>
          <p:nvPr/>
        </p:nvSpPr>
        <p:spPr>
          <a:xfrm>
            <a:off x="-1" y="2749004"/>
            <a:ext cx="8832217" cy="1348318"/>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SERVICIO DE MANTENIMIENTO PREVENTIVO, CORRECTIVO Y ADQUISICION DE REPUESTOS Y /O ACCESORIOS MULTIMARCA, PARA EL VEHICULO MAZDA BT-50 CON PLACA HEI-1072), DELGADPR DE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a16="http://schemas.microsoft.com/office/drawing/2014/main" id="{89D4C956-4C3E-F650-702C-A0B070B60667}"/>
              </a:ext>
            </a:extLst>
          </p:cNvPr>
          <p:cNvSpPr/>
          <p:nvPr/>
        </p:nvSpPr>
        <p:spPr>
          <a:xfrm>
            <a:off x="9122228" y="2749004"/>
            <a:ext cx="3069772" cy="1186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3.151,50</a:t>
            </a:r>
          </a:p>
        </p:txBody>
      </p:sp>
      <p:sp>
        <p:nvSpPr>
          <p:cNvPr id="10" name="CuadroTexto 9">
            <a:extLst>
              <a:ext uri="{FF2B5EF4-FFF2-40B4-BE49-F238E27FC236}">
                <a16:creationId xmlns:a16="http://schemas.microsoft.com/office/drawing/2014/main" id="{1EC44B73-0531-6521-8315-BC0CAC698B75}"/>
              </a:ext>
            </a:extLst>
          </p:cNvPr>
          <p:cNvSpPr txBox="1"/>
          <p:nvPr/>
        </p:nvSpPr>
        <p:spPr>
          <a:xfrm>
            <a:off x="-91168" y="4097322"/>
            <a:ext cx="8923383" cy="1348318"/>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CONTRATACIÓN DEL SERVICIO DE MANTENIMIENTO PREVENTIVO Y ADQUISICIÓN DE ACEITES – LUBRICANTES Y FILTROS, PARA MAQUINARIAS Y VEHÍCULOS DEL GADPR DE CEBADAS PARA EL PERIODO 2025</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1" name="Rectángulo 10">
            <a:extLst>
              <a:ext uri="{FF2B5EF4-FFF2-40B4-BE49-F238E27FC236}">
                <a16:creationId xmlns:a16="http://schemas.microsoft.com/office/drawing/2014/main" id="{931C0443-BE88-E875-5CC0-C9344ADB59E6}"/>
              </a:ext>
            </a:extLst>
          </p:cNvPr>
          <p:cNvSpPr/>
          <p:nvPr/>
        </p:nvSpPr>
        <p:spPr>
          <a:xfrm>
            <a:off x="9122228" y="4016435"/>
            <a:ext cx="3069772" cy="1186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7.127,00</a:t>
            </a:r>
          </a:p>
        </p:txBody>
      </p:sp>
      <p:sp>
        <p:nvSpPr>
          <p:cNvPr id="13" name="CuadroTexto 12">
            <a:extLst>
              <a:ext uri="{FF2B5EF4-FFF2-40B4-BE49-F238E27FC236}">
                <a16:creationId xmlns:a16="http://schemas.microsoft.com/office/drawing/2014/main" id="{EAA12C5F-E698-DCF8-8FAE-166C122E1A1E}"/>
              </a:ext>
            </a:extLst>
          </p:cNvPr>
          <p:cNvSpPr txBox="1"/>
          <p:nvPr/>
        </p:nvSpPr>
        <p:spPr>
          <a:xfrm>
            <a:off x="-91168" y="5376427"/>
            <a:ext cx="8923383" cy="1348318"/>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SERVICIO DE MANTENIMIENTO PREVENTIVO, CORRECTIVO Y ADQUISICION DE REPUESTOS Y /O ACCESORIOS MULTIMARCA, PARA EL TRACTOR AGRICOLA Sonalika DIRX90TURBO, EN CALIDAD DE PRÉSTAMO DEL MAG AL GADPR DE CEBADAS 2025.</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4" name="Rectángulo 13">
            <a:extLst>
              <a:ext uri="{FF2B5EF4-FFF2-40B4-BE49-F238E27FC236}">
                <a16:creationId xmlns:a16="http://schemas.microsoft.com/office/drawing/2014/main" id="{811EB384-89E3-0C15-855B-D6A2C45263CF}"/>
              </a:ext>
            </a:extLst>
          </p:cNvPr>
          <p:cNvSpPr/>
          <p:nvPr/>
        </p:nvSpPr>
        <p:spPr>
          <a:xfrm>
            <a:off x="9122228" y="5288193"/>
            <a:ext cx="3069772" cy="1186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2.584,00</a:t>
            </a:r>
          </a:p>
        </p:txBody>
      </p:sp>
    </p:spTree>
    <p:extLst>
      <p:ext uri="{BB962C8B-B14F-4D97-AF65-F5344CB8AC3E}">
        <p14:creationId xmlns:p14="http://schemas.microsoft.com/office/powerpoint/2010/main" val="159544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9B2264B-4B68-CAFE-E3F6-ED517A944905}"/>
              </a:ext>
            </a:extLst>
          </p:cNvPr>
          <p:cNvSpPr txBox="1"/>
          <p:nvPr/>
        </p:nvSpPr>
        <p:spPr>
          <a:xfrm>
            <a:off x="0" y="338723"/>
            <a:ext cx="8896350" cy="1666867"/>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"CONTRATACIÓN DE SERVICIO DE ALQUILER DE UN TRACTO CAMIÓN (CAMA ALTA) PARA TRANSPORTAR 150 TUBOS DE 3 ½” Y 50 TUBOS DE 2 7/8”, TUBERÍA RECICLADA DE PETRÓLEO DESDE ALMACÉN UFC COCA HASTA LA PARROQUIA CEBADAS DEL CANTÓN GUAMOTE PROVINCIA DE CHIMBORAZO. "</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Rectángulo 6">
            <a:extLst>
              <a:ext uri="{FF2B5EF4-FFF2-40B4-BE49-F238E27FC236}">
                <a16:creationId xmlns:a16="http://schemas.microsoft.com/office/drawing/2014/main" id="{47EB935F-34B6-592C-9215-3A848FF79CC7}"/>
              </a:ext>
            </a:extLst>
          </p:cNvPr>
          <p:cNvSpPr/>
          <p:nvPr/>
        </p:nvSpPr>
        <p:spPr>
          <a:xfrm>
            <a:off x="9122228" y="385995"/>
            <a:ext cx="3069772" cy="1186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1.450,00</a:t>
            </a:r>
          </a:p>
        </p:txBody>
      </p:sp>
      <p:graphicFrame>
        <p:nvGraphicFramePr>
          <p:cNvPr id="8" name="Tabla 7">
            <a:extLst>
              <a:ext uri="{FF2B5EF4-FFF2-40B4-BE49-F238E27FC236}">
                <a16:creationId xmlns:a16="http://schemas.microsoft.com/office/drawing/2014/main" id="{714469A9-FB90-C457-A083-2635FB419BB7}"/>
              </a:ext>
            </a:extLst>
          </p:cNvPr>
          <p:cNvGraphicFramePr>
            <a:graphicFrameLocks noGrp="1"/>
          </p:cNvGraphicFramePr>
          <p:nvPr>
            <p:extLst>
              <p:ext uri="{D42A27DB-BD31-4B8C-83A1-F6EECF244321}">
                <p14:modId xmlns:p14="http://schemas.microsoft.com/office/powerpoint/2010/main" val="721306945"/>
              </p:ext>
            </p:extLst>
          </p:nvPr>
        </p:nvGraphicFramePr>
        <p:xfrm>
          <a:off x="742950" y="3333732"/>
          <a:ext cx="10725151" cy="2514618"/>
        </p:xfrm>
        <a:graphic>
          <a:graphicData uri="http://schemas.openxmlformats.org/drawingml/2006/table">
            <a:tbl>
              <a:tblPr firstRow="1" firstCol="1" bandRow="1">
                <a:tableStyleId>{5C22544A-7EE6-4342-B048-85BDC9FD1C3A}</a:tableStyleId>
              </a:tblPr>
              <a:tblGrid>
                <a:gridCol w="2805460">
                  <a:extLst>
                    <a:ext uri="{9D8B030D-6E8A-4147-A177-3AD203B41FA5}">
                      <a16:colId xmlns:a16="http://schemas.microsoft.com/office/drawing/2014/main" val="1093581331"/>
                    </a:ext>
                  </a:extLst>
                </a:gridCol>
                <a:gridCol w="3407561">
                  <a:extLst>
                    <a:ext uri="{9D8B030D-6E8A-4147-A177-3AD203B41FA5}">
                      <a16:colId xmlns:a16="http://schemas.microsoft.com/office/drawing/2014/main" val="3082685927"/>
                    </a:ext>
                  </a:extLst>
                </a:gridCol>
                <a:gridCol w="2635882">
                  <a:extLst>
                    <a:ext uri="{9D8B030D-6E8A-4147-A177-3AD203B41FA5}">
                      <a16:colId xmlns:a16="http://schemas.microsoft.com/office/drawing/2014/main" val="2351657123"/>
                    </a:ext>
                  </a:extLst>
                </a:gridCol>
                <a:gridCol w="1876248">
                  <a:extLst>
                    <a:ext uri="{9D8B030D-6E8A-4147-A177-3AD203B41FA5}">
                      <a16:colId xmlns:a16="http://schemas.microsoft.com/office/drawing/2014/main" val="2265754204"/>
                    </a:ext>
                  </a:extLst>
                </a:gridCol>
              </a:tblGrid>
              <a:tr h="1810966">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NUMERO PROYECTOS</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MONTO INVERSION (USD)</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err="1">
                          <a:effectLst/>
                          <a:latin typeface="Arial" panose="020B0604020202020204" pitchFamily="34" charset="0"/>
                          <a:cs typeface="Arial" panose="020B0604020202020204" pitchFamily="34" charset="0"/>
                        </a:rPr>
                        <a:t>N°</a:t>
                      </a:r>
                      <a:r>
                        <a:rPr lang="es-EC" sz="1800" kern="100" dirty="0">
                          <a:effectLst/>
                          <a:latin typeface="Arial" panose="020B0604020202020204" pitchFamily="34" charset="0"/>
                          <a:cs typeface="Arial" panose="020B0604020202020204" pitchFamily="34" charset="0"/>
                        </a:rPr>
                        <a:t> COMUNIDADES</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N° FAMILIAS</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910748207"/>
                  </a:ext>
                </a:extLst>
              </a:tr>
              <a:tr h="703652">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4</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 $                               25.608,38 </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37</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2213</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918601924"/>
                  </a:ext>
                </a:extLst>
              </a:tr>
            </a:tbl>
          </a:graphicData>
        </a:graphic>
      </p:graphicFrame>
      <p:sp>
        <p:nvSpPr>
          <p:cNvPr id="11" name="CuadroTexto 10">
            <a:extLst>
              <a:ext uri="{FF2B5EF4-FFF2-40B4-BE49-F238E27FC236}">
                <a16:creationId xmlns:a16="http://schemas.microsoft.com/office/drawing/2014/main" id="{F13090CC-5F08-0FE7-6C5D-C687ADCF4F9D}"/>
              </a:ext>
            </a:extLst>
          </p:cNvPr>
          <p:cNvSpPr txBox="1"/>
          <p:nvPr/>
        </p:nvSpPr>
        <p:spPr>
          <a:xfrm>
            <a:off x="1235528" y="2484995"/>
            <a:ext cx="9720943" cy="369332"/>
          </a:xfrm>
          <a:prstGeom prst="rect">
            <a:avLst/>
          </a:prstGeom>
          <a:noFill/>
        </p:spPr>
        <p:txBody>
          <a:bodyPr wrap="square" rtlCol="0">
            <a:spAutoFit/>
          </a:bodyPr>
          <a:lstStyle/>
          <a:p>
            <a:pPr algn="ctr"/>
            <a:r>
              <a:rPr lang="es-EC" dirty="0">
                <a:highlight>
                  <a:srgbClr val="FF0000"/>
                </a:highlight>
              </a:rPr>
              <a:t>RESUMEN DE INVERSION DEL SISTEMA DE ASENTAMIENTOS HUMANOS</a:t>
            </a:r>
          </a:p>
        </p:txBody>
      </p:sp>
    </p:spTree>
    <p:extLst>
      <p:ext uri="{BB962C8B-B14F-4D97-AF65-F5344CB8AC3E}">
        <p14:creationId xmlns:p14="http://schemas.microsoft.com/office/powerpoint/2010/main" val="3389487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8D9A051-7216-7B68-3228-805B2440C36C}"/>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B546656-FDC4-474A-B8D1-2B3E70E008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bject 3">
            <a:extLst>
              <a:ext uri="{FF2B5EF4-FFF2-40B4-BE49-F238E27FC236}">
                <a16:creationId xmlns:a16="http://schemas.microsoft.com/office/drawing/2014/main" id="{CA2F39EF-9BA0-A328-D6E3-6283629C3BA8}"/>
              </a:ext>
            </a:extLst>
          </p:cNvPr>
          <p:cNvSpPr txBox="1">
            <a:spLocks noGrp="1"/>
          </p:cNvSpPr>
          <p:nvPr>
            <p:ph type="title"/>
          </p:nvPr>
        </p:nvSpPr>
        <p:spPr>
          <a:xfrm>
            <a:off x="359173" y="1144769"/>
            <a:ext cx="3340962" cy="2896432"/>
          </a:xfrm>
          <a:prstGeom prst="rect">
            <a:avLst/>
          </a:prstGeom>
        </p:spPr>
        <p:txBody>
          <a:bodyPr vert="horz" lIns="91440" tIns="45720" rIns="91440" bIns="45720" rtlCol="0" anchor="b">
            <a:normAutofit/>
          </a:bodyPr>
          <a:lstStyle/>
          <a:p>
            <a:pPr marL="965835"/>
            <a:r>
              <a:rPr lang="en-US" sz="4000" kern="1200" spc="-305" dirty="0">
                <a:solidFill>
                  <a:schemeClr val="tx1"/>
                </a:solidFill>
                <a:latin typeface="+mj-lt"/>
                <a:ea typeface="+mj-ea"/>
                <a:cs typeface="+mj-cs"/>
              </a:rPr>
              <a:t>4.  SISTEMA SOCIO CULTURAL</a:t>
            </a:r>
            <a:endParaRPr lang="en-US" sz="4000" kern="1200" dirty="0">
              <a:solidFill>
                <a:schemeClr val="tx1"/>
              </a:solidFill>
              <a:latin typeface="+mj-lt"/>
              <a:ea typeface="+mj-ea"/>
              <a:cs typeface="+mj-cs"/>
            </a:endParaRPr>
          </a:p>
        </p:txBody>
      </p:sp>
      <p:sp>
        <p:nvSpPr>
          <p:cNvPr id="16" name="Rectangle 15">
            <a:extLst>
              <a:ext uri="{FF2B5EF4-FFF2-40B4-BE49-F238E27FC236}">
                <a16:creationId xmlns:a16="http://schemas.microsoft.com/office/drawing/2014/main" id="{114A821F-8663-46BA-8CC0-D4C44F639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24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n 7">
            <a:extLst>
              <a:ext uri="{FF2B5EF4-FFF2-40B4-BE49-F238E27FC236}">
                <a16:creationId xmlns:a16="http://schemas.microsoft.com/office/drawing/2014/main" id="{0C3BF1F8-8E02-12EE-3516-0D80A720E8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0553" r="1" b="24264"/>
          <a:stretch>
            <a:fillRect/>
          </a:stretch>
        </p:blipFill>
        <p:spPr bwMode="auto">
          <a:xfrm>
            <a:off x="4197472" y="10"/>
            <a:ext cx="3547146" cy="4136056"/>
          </a:xfrm>
          <a:prstGeom prst="rect">
            <a:avLst/>
          </a:prstGeom>
          <a:noFill/>
          <a:extLst>
            <a:ext uri="{53640926-AAD7-44D8-BBD7-CCE9431645EC}">
              <a14:shadowObscured xmlns:a14="http://schemas.microsoft.com/office/drawing/2010/main"/>
            </a:ext>
          </a:extLst>
        </p:spPr>
      </p:pic>
      <p:sp>
        <p:nvSpPr>
          <p:cNvPr id="18" name="Rectangle 17">
            <a:extLst>
              <a:ext uri="{FF2B5EF4-FFF2-40B4-BE49-F238E27FC236}">
                <a16:creationId xmlns:a16="http://schemas.microsoft.com/office/drawing/2014/main" id="{67EF550F-47CE-4FB2-9DAC-12AD835C8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172" y="4177748"/>
            <a:ext cx="332539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Imagen 6" descr="Puede ser una imagen de 10 personas, Sacsayhuamán y texto que dice &quot;PELSNK &quot;ន TO TO LA HOECA 0968476711 FAMILIA FAMILLAKOLPINGS KOLPING SPI ECONOMIA SAN ANTONIO DE CEBADAS PERSONAS QUE SUEÑAN EN SOLIDARIA POPULARY SPLECONOMIAPOPULARY Y GRANDE KOLPING EGUADOR&quot;">
            <a:extLst>
              <a:ext uri="{FF2B5EF4-FFF2-40B4-BE49-F238E27FC236}">
                <a16:creationId xmlns:a16="http://schemas.microsoft.com/office/drawing/2014/main" id="{0B11CDA0-C38C-80D7-78B8-5BF34C0D7398}"/>
              </a:ext>
            </a:extLst>
          </p:cNvPr>
          <p:cNvPicPr>
            <a:picLocks noChangeAspect="1"/>
          </p:cNvPicPr>
          <p:nvPr/>
        </p:nvPicPr>
        <p:blipFill>
          <a:blip r:embed="rId3" cstate="print">
            <a:extLst>
              <a:ext uri="{28A0092B-C50C-407E-A947-70E740481C1C}">
                <a14:useLocalDpi xmlns:a14="http://schemas.microsoft.com/office/drawing/2010/main" val="0"/>
              </a:ext>
            </a:extLst>
          </a:blip>
          <a:srcRect l="6801" r="2701" b="-5"/>
          <a:stretch>
            <a:fillRect/>
          </a:stretch>
        </p:blipFill>
        <p:spPr bwMode="auto">
          <a:xfrm>
            <a:off x="4197471" y="4241540"/>
            <a:ext cx="3547146" cy="2616461"/>
          </a:xfrm>
          <a:prstGeom prst="rect">
            <a:avLst/>
          </a:prstGeom>
          <a:noFill/>
        </p:spPr>
      </p:pic>
      <p:pic>
        <p:nvPicPr>
          <p:cNvPr id="9" name="Imagen 8">
            <a:extLst>
              <a:ext uri="{FF2B5EF4-FFF2-40B4-BE49-F238E27FC236}">
                <a16:creationId xmlns:a16="http://schemas.microsoft.com/office/drawing/2014/main" id="{50014382-0B05-03D3-EA53-D6A5436960BE}"/>
              </a:ext>
            </a:extLst>
          </p:cNvPr>
          <p:cNvPicPr>
            <a:picLocks noChangeAspect="1"/>
          </p:cNvPicPr>
          <p:nvPr/>
        </p:nvPicPr>
        <p:blipFill>
          <a:blip r:embed="rId4"/>
          <a:srcRect l="34554" r="25675" b="-1"/>
          <a:stretch>
            <a:fillRect/>
          </a:stretch>
        </p:blipFill>
        <p:spPr>
          <a:xfrm>
            <a:off x="7862727" y="10"/>
            <a:ext cx="4329273" cy="6857990"/>
          </a:xfrm>
          <a:prstGeom prst="rect">
            <a:avLst/>
          </a:prstGeom>
        </p:spPr>
      </p:pic>
      <p:sp>
        <p:nvSpPr>
          <p:cNvPr id="2" name="AutoShape 8">
            <a:extLst>
              <a:ext uri="{FF2B5EF4-FFF2-40B4-BE49-F238E27FC236}">
                <a16:creationId xmlns:a16="http://schemas.microsoft.com/office/drawing/2014/main" id="{8A7C2F2A-ACC0-A315-C41B-5277EA527B0A}"/>
              </a:ext>
            </a:extLst>
          </p:cNvPr>
          <p:cNvSpPr>
            <a:spLocks noChangeAspect="1" noChangeArrowheads="1"/>
          </p:cNvSpPr>
          <p:nvPr/>
        </p:nvSpPr>
        <p:spPr bwMode="auto">
          <a:xfrm>
            <a:off x="5943599" y="3276599"/>
            <a:ext cx="2837079" cy="28370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168510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11D0C78-4548-C23D-9561-F7EDA373D7FB}"/>
              </a:ext>
            </a:extLst>
          </p:cNvPr>
          <p:cNvSpPr txBox="1"/>
          <p:nvPr/>
        </p:nvSpPr>
        <p:spPr>
          <a:xfrm>
            <a:off x="185057" y="218470"/>
            <a:ext cx="11908972" cy="711220"/>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01: IMPLEMENTACIÓN DE LA MOVILIDAD DE NIÑOS (AS) HACIA LOS CENTROS DE DESARROLLO INFANTIL DE LA PARROQUIA CEBADAS. </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92763DE8-C505-79D0-B057-928C8C4255CF}"/>
              </a:ext>
            </a:extLst>
          </p:cNvPr>
          <p:cNvSpPr txBox="1"/>
          <p:nvPr/>
        </p:nvSpPr>
        <p:spPr>
          <a:xfrm>
            <a:off x="3178629" y="1020502"/>
            <a:ext cx="5127172" cy="369332"/>
          </a:xfrm>
          <a:prstGeom prst="rect">
            <a:avLst/>
          </a:prstGeom>
          <a:noFill/>
        </p:spPr>
        <p:txBody>
          <a:bodyPr wrap="square" rtlCol="0">
            <a:spAutoFit/>
          </a:bodyPr>
          <a:lstStyle/>
          <a:p>
            <a:r>
              <a:rPr lang="es-EC" dirty="0">
                <a:highlight>
                  <a:srgbClr val="00FFFF"/>
                </a:highlight>
              </a:rPr>
              <a:t>TOTAL DURANTE EL AÑO 2025, USD: 23.596,50</a:t>
            </a:r>
          </a:p>
        </p:txBody>
      </p:sp>
      <p:sp>
        <p:nvSpPr>
          <p:cNvPr id="8" name="CuadroTexto 7">
            <a:extLst>
              <a:ext uri="{FF2B5EF4-FFF2-40B4-BE49-F238E27FC236}">
                <a16:creationId xmlns:a16="http://schemas.microsoft.com/office/drawing/2014/main" id="{5FD1269F-9352-420A-F162-C48A914A17EF}"/>
              </a:ext>
            </a:extLst>
          </p:cNvPr>
          <p:cNvSpPr txBox="1"/>
          <p:nvPr/>
        </p:nvSpPr>
        <p:spPr>
          <a:xfrm>
            <a:off x="185057" y="1480646"/>
            <a:ext cx="11908972" cy="1985415"/>
          </a:xfrm>
          <a:prstGeom prst="rect">
            <a:avLst/>
          </a:prstGeom>
          <a:noFill/>
        </p:spPr>
        <p:txBody>
          <a:bodyPr wrap="square">
            <a:spAutoFit/>
          </a:bodyPr>
          <a:lstStyle/>
          <a:p>
            <a:pPr algn="just">
              <a:lnSpc>
                <a:spcPct val="115000"/>
              </a:lnSpc>
              <a:spcAft>
                <a:spcPts val="1000"/>
              </a:spcAft>
              <a:buNone/>
            </a:pP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PROYECTO</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02. “MATERIALES PARA EL MANTENIMIENTO, EQUIPAMIENTO, MATERIALES FUNGIBLES, MATERIALES DE ASEO, BIOSEGURIDAD-SEÑALETICA; PARA DE TRES CENTROS DE DESARROLLO INFANTIL: A) FLOR CEBADEÑO, B) SEMILLITAS DE ICHUBAMBA, Y ALLY MICHIK DENTRO DEL PROYECTO: CENTROS INTEGRALES DE DESARROLLO INFANTIL EN LA PARROQUIA CEBADAS (CONTRAPARTE DEL GADPR- CEBADAS)”. Seguridad Integral de los Centros de Desarrollo Infantil (CDI) de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0" name="CuadroTexto 9">
            <a:extLst>
              <a:ext uri="{FF2B5EF4-FFF2-40B4-BE49-F238E27FC236}">
                <a16:creationId xmlns:a16="http://schemas.microsoft.com/office/drawing/2014/main" id="{B0E1BF09-A2FC-356D-E24F-C2C7F91AD202}"/>
              </a:ext>
            </a:extLst>
          </p:cNvPr>
          <p:cNvSpPr txBox="1"/>
          <p:nvPr/>
        </p:nvSpPr>
        <p:spPr>
          <a:xfrm>
            <a:off x="185057" y="3624344"/>
            <a:ext cx="3243943" cy="7112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MATERIALES PARA EL MANTENIMIENTO</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3" name="CuadroTexto 12">
            <a:extLst>
              <a:ext uri="{FF2B5EF4-FFF2-40B4-BE49-F238E27FC236}">
                <a16:creationId xmlns:a16="http://schemas.microsoft.com/office/drawing/2014/main" id="{0822795C-B7F4-E07C-5120-7AFED766B500}"/>
              </a:ext>
            </a:extLst>
          </p:cNvPr>
          <p:cNvSpPr txBox="1"/>
          <p:nvPr/>
        </p:nvSpPr>
        <p:spPr>
          <a:xfrm>
            <a:off x="185057" y="4821977"/>
            <a:ext cx="3243943" cy="711220"/>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MATERIALES PARA EL EQUIPAMIENTO</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6" name="CuadroTexto 15">
            <a:extLst>
              <a:ext uri="{FF2B5EF4-FFF2-40B4-BE49-F238E27FC236}">
                <a16:creationId xmlns:a16="http://schemas.microsoft.com/office/drawing/2014/main" id="{BC7A5049-F847-2E63-2E61-8FA4BA4AAC16}"/>
              </a:ext>
            </a:extLst>
          </p:cNvPr>
          <p:cNvSpPr txBox="1"/>
          <p:nvPr/>
        </p:nvSpPr>
        <p:spPr>
          <a:xfrm>
            <a:off x="342899" y="5928310"/>
            <a:ext cx="2928257" cy="711220"/>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MATERIALES FUNGIBLES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8" name="CuadroTexto 17">
            <a:extLst>
              <a:ext uri="{FF2B5EF4-FFF2-40B4-BE49-F238E27FC236}">
                <a16:creationId xmlns:a16="http://schemas.microsoft.com/office/drawing/2014/main" id="{C8BD301B-4DA6-3864-4E20-4C4396DECB82}"/>
              </a:ext>
            </a:extLst>
          </p:cNvPr>
          <p:cNvSpPr txBox="1"/>
          <p:nvPr/>
        </p:nvSpPr>
        <p:spPr>
          <a:xfrm>
            <a:off x="8621486" y="3482349"/>
            <a:ext cx="2808514" cy="711220"/>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MATERIALES DE ASEO</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20" name="CuadroTexto 19">
            <a:extLst>
              <a:ext uri="{FF2B5EF4-FFF2-40B4-BE49-F238E27FC236}">
                <a16:creationId xmlns:a16="http://schemas.microsoft.com/office/drawing/2014/main" id="{47213163-6847-3CF5-7404-5920FCBB0092}"/>
              </a:ext>
            </a:extLst>
          </p:cNvPr>
          <p:cNvSpPr txBox="1"/>
          <p:nvPr/>
        </p:nvSpPr>
        <p:spPr>
          <a:xfrm>
            <a:off x="8523514" y="4190655"/>
            <a:ext cx="3243943" cy="1029769"/>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KITS DE BIOSEGURIDAD Y SEÑALETICA</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21" name="CuadroTexto 20">
            <a:extLst>
              <a:ext uri="{FF2B5EF4-FFF2-40B4-BE49-F238E27FC236}">
                <a16:creationId xmlns:a16="http://schemas.microsoft.com/office/drawing/2014/main" id="{94EB1939-28B4-77E8-DCE4-2F99EF30BCEF}"/>
              </a:ext>
            </a:extLst>
          </p:cNvPr>
          <p:cNvSpPr txBox="1"/>
          <p:nvPr/>
        </p:nvSpPr>
        <p:spPr>
          <a:xfrm>
            <a:off x="4783364" y="4407761"/>
            <a:ext cx="2385785" cy="646331"/>
          </a:xfrm>
          <a:prstGeom prst="rect">
            <a:avLst/>
          </a:prstGeom>
          <a:noFill/>
        </p:spPr>
        <p:txBody>
          <a:bodyPr wrap="square" rtlCol="0">
            <a:spAutoFit/>
          </a:bodyPr>
          <a:lstStyle/>
          <a:p>
            <a:pPr algn="ctr"/>
            <a:r>
              <a:rPr lang="es-EC" dirty="0">
                <a:highlight>
                  <a:srgbClr val="00FFFF"/>
                </a:highlight>
              </a:rPr>
              <a:t>TOTAL DURANTE EL AÑO 2025, </a:t>
            </a:r>
          </a:p>
        </p:txBody>
      </p:sp>
      <p:sp>
        <p:nvSpPr>
          <p:cNvPr id="23" name="CuadroTexto 22">
            <a:extLst>
              <a:ext uri="{FF2B5EF4-FFF2-40B4-BE49-F238E27FC236}">
                <a16:creationId xmlns:a16="http://schemas.microsoft.com/office/drawing/2014/main" id="{907E72A0-E06E-2D3D-5CFA-6006D499B664}"/>
              </a:ext>
            </a:extLst>
          </p:cNvPr>
          <p:cNvSpPr txBox="1"/>
          <p:nvPr/>
        </p:nvSpPr>
        <p:spPr>
          <a:xfrm>
            <a:off x="5054601" y="5220424"/>
            <a:ext cx="6096000" cy="369332"/>
          </a:xfrm>
          <a:prstGeom prst="rect">
            <a:avLst/>
          </a:prstGeom>
          <a:noFill/>
        </p:spPr>
        <p:txBody>
          <a:bodyPr wrap="square">
            <a:spAutoFit/>
          </a:bodyPr>
          <a:lstStyle/>
          <a:p>
            <a:r>
              <a:rPr lang="es-EC" dirty="0">
                <a:highlight>
                  <a:srgbClr val="00FFFF"/>
                </a:highlight>
              </a:rPr>
              <a:t>USD: 4.781,75</a:t>
            </a:r>
            <a:endParaRPr lang="es-EC" dirty="0"/>
          </a:p>
        </p:txBody>
      </p:sp>
    </p:spTree>
    <p:extLst>
      <p:ext uri="{BB962C8B-B14F-4D97-AF65-F5344CB8AC3E}">
        <p14:creationId xmlns:p14="http://schemas.microsoft.com/office/powerpoint/2010/main" val="2119706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E7BF066-BC43-185B-7B73-1C9839E88BA2}"/>
              </a:ext>
            </a:extLst>
          </p:cNvPr>
          <p:cNvPicPr>
            <a:picLocks noChangeAspect="1"/>
          </p:cNvPicPr>
          <p:nvPr/>
        </p:nvPicPr>
        <p:blipFill rotWithShape="1">
          <a:blip r:embed="rId2">
            <a:extLst>
              <a:ext uri="{28A0092B-C50C-407E-A947-70E740481C1C}">
                <a14:useLocalDpi xmlns:a14="http://schemas.microsoft.com/office/drawing/2010/main" val="0"/>
              </a:ext>
            </a:extLst>
          </a:blip>
          <a:srcRect t="14286" b="14285"/>
          <a:stretch/>
        </p:blipFill>
        <p:spPr bwMode="auto">
          <a:xfrm>
            <a:off x="130628" y="48304"/>
            <a:ext cx="11908971" cy="68967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8" name="Marcador de contenido 7">
            <a:extLst>
              <a:ext uri="{FF2B5EF4-FFF2-40B4-BE49-F238E27FC236}">
                <a16:creationId xmlns:a16="http://schemas.microsoft.com/office/drawing/2014/main" id="{B1113455-1CEC-3C11-0F95-B4438004BE17}"/>
              </a:ext>
            </a:extLst>
          </p:cNvPr>
          <p:cNvGraphicFramePr>
            <a:graphicFrameLocks noGrp="1"/>
          </p:cNvGraphicFramePr>
          <p:nvPr>
            <p:ph idx="1"/>
            <p:extLst>
              <p:ext uri="{D42A27DB-BD31-4B8C-83A1-F6EECF244321}">
                <p14:modId xmlns:p14="http://schemas.microsoft.com/office/powerpoint/2010/main" val="1890227308"/>
              </p:ext>
            </p:extLst>
          </p:nvPr>
        </p:nvGraphicFramePr>
        <p:xfrm>
          <a:off x="1828800" y="304800"/>
          <a:ext cx="83820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4912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EED0BA7-8D4F-8737-2601-63FF6776969B}"/>
              </a:ext>
            </a:extLst>
          </p:cNvPr>
          <p:cNvSpPr txBox="1"/>
          <p:nvPr/>
        </p:nvSpPr>
        <p:spPr>
          <a:xfrm>
            <a:off x="0" y="0"/>
            <a:ext cx="11887200" cy="1348318"/>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03: “</a:t>
            </a:r>
            <a:r>
              <a:rPr lang="es-ES_tradnl" sz="1800" b="1" dirty="0">
                <a:effectLst/>
                <a:latin typeface="Arial" panose="020B0604020202020204" pitchFamily="34" charset="0"/>
                <a:ea typeface="Times New Roman" panose="02020603050405020304" pitchFamily="18" charset="0"/>
                <a:cs typeface="Times New Roman" panose="02020603050405020304" pitchFamily="18" charset="0"/>
              </a:rPr>
              <a:t>KITS SANITARIOS, INSUMOS DE BIOSEGURIDAD E INSUMOS MÉDICOS PARA EL PROYECTO: </a:t>
            </a:r>
            <a:r>
              <a:rPr lang="es-ES_tradnl" sz="1800" b="1" dirty="0">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ATENCIÓN A PERSONAS ADULTAS MAYORES CON O SIN DISCAPACIDAD</a:t>
            </a:r>
            <a:r>
              <a:rPr lang="es-ES_tradnl" sz="1800" b="1" dirty="0">
                <a:effectLst/>
                <a:latin typeface="Arial" panose="020B0604020202020204" pitchFamily="34" charset="0"/>
                <a:ea typeface="Times New Roman" panose="02020603050405020304" pitchFamily="18" charset="0"/>
                <a:cs typeface="Times New Roman" panose="02020603050405020304" pitchFamily="18" charset="0"/>
              </a:rPr>
              <a:t> MIS ALEGRES CANITAS. CONVENIO ENTRE MIES Y GADPR CEBADAS”. Atención domiciliaria de adultos mayores con y sin discapacidad en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BE195EA1-0447-BEAE-F3CF-D2BCF6E28618}"/>
              </a:ext>
            </a:extLst>
          </p:cNvPr>
          <p:cNvSpPr txBox="1"/>
          <p:nvPr/>
        </p:nvSpPr>
        <p:spPr>
          <a:xfrm>
            <a:off x="89806" y="1935833"/>
            <a:ext cx="4601937" cy="1029769"/>
          </a:xfrm>
          <a:prstGeom prst="rect">
            <a:avLst/>
          </a:prstGeom>
          <a:noFill/>
          <a:ln>
            <a:solidFill>
              <a:schemeClr val="tx1"/>
            </a:solidFill>
          </a:ln>
        </p:spPr>
        <p:txBody>
          <a:bodyPr wrap="square">
            <a:spAutoFit/>
          </a:bodyPr>
          <a:lstStyle/>
          <a:p>
            <a:pPr marL="342900" lvl="0" indent="-342900" algn="just">
              <a:lnSpc>
                <a:spcPct val="115000"/>
              </a:lnSpc>
              <a:spcAft>
                <a:spcPts val="1000"/>
              </a:spcAft>
              <a:buFont typeface="Symbol" panose="05050102010706020507" pitchFamily="18" charset="2"/>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KITS SANITARIOS-INSUMOS DE BIOSEGURIDAD E INSUMOS MEDICOS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8" name="CuadroTexto 7">
            <a:extLst>
              <a:ext uri="{FF2B5EF4-FFF2-40B4-BE49-F238E27FC236}">
                <a16:creationId xmlns:a16="http://schemas.microsoft.com/office/drawing/2014/main" id="{2C9089DF-6B39-AD6D-66EA-4FBB66F298D0}"/>
              </a:ext>
            </a:extLst>
          </p:cNvPr>
          <p:cNvSpPr txBox="1"/>
          <p:nvPr/>
        </p:nvSpPr>
        <p:spPr>
          <a:xfrm>
            <a:off x="7590063" y="1960850"/>
            <a:ext cx="4157437" cy="711220"/>
          </a:xfrm>
          <a:prstGeom prst="rect">
            <a:avLst/>
          </a:prstGeom>
          <a:noFill/>
          <a:ln>
            <a:solidFill>
              <a:schemeClr val="tx1"/>
            </a:solidFill>
          </a:ln>
        </p:spPr>
        <p:txBody>
          <a:bodyPr wrap="square">
            <a:spAutoFit/>
          </a:bodyPr>
          <a:lstStyle/>
          <a:p>
            <a:pPr marL="285750" indent="-285750">
              <a:lnSpc>
                <a:spcPct val="115000"/>
              </a:lnSpc>
              <a:spcAft>
                <a:spcPts val="1000"/>
              </a:spcAft>
              <a:buFont typeface="Arial" panose="020B0604020202020204" pitchFamily="34" charset="0"/>
              <a:buChar char="•"/>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 DIDACTICO Y MATERIALES DE OFICINA</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10" name="CuadroTexto 9">
            <a:extLst>
              <a:ext uri="{FF2B5EF4-FFF2-40B4-BE49-F238E27FC236}">
                <a16:creationId xmlns:a16="http://schemas.microsoft.com/office/drawing/2014/main" id="{DEF2FFC7-DDE6-DBCD-DC0F-9C14AA041440}"/>
              </a:ext>
            </a:extLst>
          </p:cNvPr>
          <p:cNvSpPr txBox="1"/>
          <p:nvPr/>
        </p:nvSpPr>
        <p:spPr>
          <a:xfrm>
            <a:off x="0" y="3693562"/>
            <a:ext cx="11887200" cy="713722"/>
          </a:xfrm>
          <a:prstGeom prst="rect">
            <a:avLst/>
          </a:prstGeom>
          <a:noFill/>
        </p:spPr>
        <p:txBody>
          <a:bodyPr wrap="square">
            <a:spAutoFit/>
          </a:bodyPr>
          <a:lstStyle/>
          <a:p>
            <a:pPr marL="449580" algn="just">
              <a:lnSpc>
                <a:spcPct val="115000"/>
              </a:lnSpc>
              <a:spcAft>
                <a:spcPts val="1000"/>
              </a:spcAft>
              <a:buNone/>
            </a:pPr>
            <a:r>
              <a:rPr lang="es-ES" sz="1800" b="1" dirty="0">
                <a:effectLst/>
                <a:latin typeface="Arial" panose="020B0604020202020204" pitchFamily="34" charset="0"/>
                <a:ea typeface="Times New Roman" panose="02020603050405020304" pitchFamily="18" charset="0"/>
                <a:cs typeface="Arial" panose="020B0604020202020204" pitchFamily="34" charset="0"/>
              </a:rPr>
              <a:t>PROYECTO 04. ADQUISICION DE KITS ALIMENTICIOS PARA GRUPOS VULNERABLES (ADULTO MAYOR CON DISCAPACIDAD).</a:t>
            </a:r>
            <a:endParaRPr lang="es-EC" sz="1800" b="1"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2" name="Rectángulo 11">
            <a:extLst>
              <a:ext uri="{FF2B5EF4-FFF2-40B4-BE49-F238E27FC236}">
                <a16:creationId xmlns:a16="http://schemas.microsoft.com/office/drawing/2014/main" id="{21C2043C-5BB5-FC1B-14C7-959948DA4505}"/>
              </a:ext>
            </a:extLst>
          </p:cNvPr>
          <p:cNvSpPr/>
          <p:nvPr/>
        </p:nvSpPr>
        <p:spPr>
          <a:xfrm>
            <a:off x="5475514" y="1935833"/>
            <a:ext cx="1828800" cy="9271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1.716,96</a:t>
            </a:r>
          </a:p>
        </p:txBody>
      </p:sp>
      <p:sp>
        <p:nvSpPr>
          <p:cNvPr id="13" name="Rectángulo 12">
            <a:extLst>
              <a:ext uri="{FF2B5EF4-FFF2-40B4-BE49-F238E27FC236}">
                <a16:creationId xmlns:a16="http://schemas.microsoft.com/office/drawing/2014/main" id="{3E5EE3EC-0C79-AA33-A53B-FBB0DF7ACB26}"/>
              </a:ext>
            </a:extLst>
          </p:cNvPr>
          <p:cNvSpPr/>
          <p:nvPr/>
        </p:nvSpPr>
        <p:spPr>
          <a:xfrm>
            <a:off x="5475514" y="5360587"/>
            <a:ext cx="1828800" cy="9271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990,96</a:t>
            </a:r>
          </a:p>
        </p:txBody>
      </p:sp>
      <p:pic>
        <p:nvPicPr>
          <p:cNvPr id="6146" name="Picture 2" descr="No hay ninguna descripción de la foto disponible.">
            <a:extLst>
              <a:ext uri="{FF2B5EF4-FFF2-40B4-BE49-F238E27FC236}">
                <a16:creationId xmlns:a16="http://schemas.microsoft.com/office/drawing/2014/main" id="{DAAB08D9-60A5-95CC-F0DA-4B15D6EA1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7286" y="4750129"/>
            <a:ext cx="24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No hay ninguna descripción de la foto disponible.">
            <a:extLst>
              <a:ext uri="{FF2B5EF4-FFF2-40B4-BE49-F238E27FC236}">
                <a16:creationId xmlns:a16="http://schemas.microsoft.com/office/drawing/2014/main" id="{5A2B9F8A-8D91-3E4C-ECF2-7C819D0AC3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3029" y="4795961"/>
            <a:ext cx="24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826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DAF2AE9C-8105-E7D9-8EB2-B735E50E626B}"/>
              </a:ext>
            </a:extLst>
          </p:cNvPr>
          <p:cNvSpPr txBox="1"/>
          <p:nvPr/>
        </p:nvSpPr>
        <p:spPr>
          <a:xfrm>
            <a:off x="0" y="0"/>
            <a:ext cx="11560629" cy="1348318"/>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05: ADQUISICION DE BOLSOS PORTA RESOLUCIÓN PARA PREVENIR Y ERRADICAR LA VIOLENCIA CONTRA LAS MUJERES: NIÑAS, ADOLESCENTES, JÓVENES ADULTAS Y ADULTAS MAYORES DE LA PARROQUIA CEBADAS. DENTRO DEL PROYECTO</a:t>
            </a:r>
            <a:r>
              <a:rPr lang="es-ES_tradnl" sz="1800" b="1"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 IMPLEMENTAR UN CENTRO DE DESARROLLO PERSONAL DE LAS MUJERES EN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5" name="Rectángulo 4">
            <a:extLst>
              <a:ext uri="{FF2B5EF4-FFF2-40B4-BE49-F238E27FC236}">
                <a16:creationId xmlns:a16="http://schemas.microsoft.com/office/drawing/2014/main" id="{24148836-E578-1376-EB01-B2BFF21EA80A}"/>
              </a:ext>
            </a:extLst>
          </p:cNvPr>
          <p:cNvSpPr/>
          <p:nvPr/>
        </p:nvSpPr>
        <p:spPr>
          <a:xfrm>
            <a:off x="4708071" y="1925104"/>
            <a:ext cx="2775857" cy="9271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760,00</a:t>
            </a:r>
          </a:p>
        </p:txBody>
      </p:sp>
      <p:sp>
        <p:nvSpPr>
          <p:cNvPr id="7" name="CuadroTexto 6">
            <a:extLst>
              <a:ext uri="{FF2B5EF4-FFF2-40B4-BE49-F238E27FC236}">
                <a16:creationId xmlns:a16="http://schemas.microsoft.com/office/drawing/2014/main" id="{54B298A7-993E-74AB-B7C1-272C1AF56E9A}"/>
              </a:ext>
            </a:extLst>
          </p:cNvPr>
          <p:cNvSpPr txBox="1"/>
          <p:nvPr/>
        </p:nvSpPr>
        <p:spPr>
          <a:xfrm>
            <a:off x="244927" y="3429000"/>
            <a:ext cx="11702143" cy="1348318"/>
          </a:xfrm>
          <a:prstGeom prst="rect">
            <a:avLst/>
          </a:prstGeom>
          <a:noFill/>
        </p:spPr>
        <p:txBody>
          <a:bodyPr wrap="square">
            <a:spAutoFit/>
          </a:bodyPr>
          <a:lstStyle/>
          <a:p>
            <a:pPr algn="just">
              <a:lnSpc>
                <a:spcPct val="115000"/>
              </a:lnSpc>
              <a:spcAft>
                <a:spcPts val="1000"/>
              </a:spcAft>
              <a:buNone/>
            </a:pPr>
            <a:r>
              <a:rPr lang="es-ES_tradnl"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PROYECTO</a:t>
            </a: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06. “FORTALECIMIENTO CULTURAL MEDIANTE EL PROYECTO: “SENSIBILIZACION, DIFUSION Y CELEBRACION DE LAS FESTIVIDADES TRADICIONALES ANCESTRALES ANDINAS”; PAWKAR RAYMI - CEBADAS 2025. Sensibilización, difusión de los conocimientos y sabiduría ancestral en los jóvenes y niños de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a16="http://schemas.microsoft.com/office/drawing/2014/main" id="{8E034897-C575-96C2-FB1C-AA12AC7A4513}"/>
              </a:ext>
            </a:extLst>
          </p:cNvPr>
          <p:cNvSpPr/>
          <p:nvPr/>
        </p:nvSpPr>
        <p:spPr>
          <a:xfrm>
            <a:off x="4784271" y="5354104"/>
            <a:ext cx="2775857" cy="9271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6.220,00</a:t>
            </a:r>
          </a:p>
        </p:txBody>
      </p:sp>
      <p:pic>
        <p:nvPicPr>
          <p:cNvPr id="9" name="Imagen 8">
            <a:extLst>
              <a:ext uri="{FF2B5EF4-FFF2-40B4-BE49-F238E27FC236}">
                <a16:creationId xmlns:a16="http://schemas.microsoft.com/office/drawing/2014/main" id="{5504590E-546A-9E04-79A2-E2E5B4AD91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069" y="4918676"/>
            <a:ext cx="2580640" cy="1554480"/>
          </a:xfrm>
          <a:prstGeom prst="rect">
            <a:avLst/>
          </a:prstGeom>
        </p:spPr>
      </p:pic>
      <p:pic>
        <p:nvPicPr>
          <p:cNvPr id="10" name="Imagen 9" descr="Puede ser una imagen de 3 personas y texto">
            <a:extLst>
              <a:ext uri="{FF2B5EF4-FFF2-40B4-BE49-F238E27FC236}">
                <a16:creationId xmlns:a16="http://schemas.microsoft.com/office/drawing/2014/main" id="{AD3D6FC6-4680-8E28-6634-11ED280082A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9327" y="4777318"/>
            <a:ext cx="1691640" cy="1675130"/>
          </a:xfrm>
          <a:prstGeom prst="rect">
            <a:avLst/>
          </a:prstGeom>
          <a:noFill/>
          <a:ln>
            <a:noFill/>
          </a:ln>
        </p:spPr>
      </p:pic>
      <p:pic>
        <p:nvPicPr>
          <p:cNvPr id="11" name="Imagen 10">
            <a:extLst>
              <a:ext uri="{FF2B5EF4-FFF2-40B4-BE49-F238E27FC236}">
                <a16:creationId xmlns:a16="http://schemas.microsoft.com/office/drawing/2014/main" id="{DCDB0A54-590D-DEF3-E08A-DCDE0827F4F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069" y="1301986"/>
            <a:ext cx="1595120" cy="2127014"/>
          </a:xfrm>
          <a:prstGeom prst="rect">
            <a:avLst/>
          </a:prstGeom>
          <a:noFill/>
        </p:spPr>
      </p:pic>
      <p:pic>
        <p:nvPicPr>
          <p:cNvPr id="12" name="Imagen 11">
            <a:extLst>
              <a:ext uri="{FF2B5EF4-FFF2-40B4-BE49-F238E27FC236}">
                <a16:creationId xmlns:a16="http://schemas.microsoft.com/office/drawing/2014/main" id="{718E9D1E-D82D-4430-7209-E371105699D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99273" y="1029335"/>
            <a:ext cx="1799590" cy="2399665"/>
          </a:xfrm>
          <a:prstGeom prst="rect">
            <a:avLst/>
          </a:prstGeom>
          <a:noFill/>
        </p:spPr>
      </p:pic>
    </p:spTree>
    <p:extLst>
      <p:ext uri="{BB962C8B-B14F-4D97-AF65-F5344CB8AC3E}">
        <p14:creationId xmlns:p14="http://schemas.microsoft.com/office/powerpoint/2010/main" val="3314882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E8F121C-75E6-C70F-7517-4AF81606703D}"/>
              </a:ext>
            </a:extLst>
          </p:cNvPr>
          <p:cNvSpPr txBox="1"/>
          <p:nvPr/>
        </p:nvSpPr>
        <p:spPr>
          <a:xfrm>
            <a:off x="-133350" y="0"/>
            <a:ext cx="12192000" cy="1350819"/>
          </a:xfrm>
          <a:prstGeom prst="rect">
            <a:avLst/>
          </a:prstGeom>
          <a:noFill/>
        </p:spPr>
        <p:txBody>
          <a:bodyPr wrap="square">
            <a:spAutoFit/>
          </a:bodyPr>
          <a:lstStyle/>
          <a:p>
            <a:pPr marL="228600" algn="just">
              <a:lnSpc>
                <a:spcPct val="115000"/>
              </a:lnSpc>
              <a:spcAft>
                <a:spcPts val="1000"/>
              </a:spcAft>
              <a:buNone/>
            </a:pPr>
            <a:r>
              <a:rPr lang="es-ES" sz="1800" b="1" dirty="0">
                <a:effectLst/>
                <a:latin typeface="Arial" panose="020B0604020202020204" pitchFamily="34" charset="0"/>
                <a:ea typeface="Times New Roman" panose="02020603050405020304" pitchFamily="18" charset="0"/>
                <a:cs typeface="Arial" panose="020B0604020202020204" pitchFamily="34" charset="0"/>
              </a:rPr>
              <a:t>PROYECTO 07: FORTALECIMIENTO CULTURAL MEDIANTE EL PROYECTO: SENSIBILIZACIÓN, FORTALECIMIENTO, RECUPERACIÓN Y CELEBRACIÓN DE LAS FESTIVIDADES TRADICIONALES DE LA PARROQUIA CEBADAS: INTI RAYMI2025)”. Sensibilización, difusión de los conocimientos y </a:t>
            </a:r>
            <a:r>
              <a:rPr lang="es-ES" sz="1800" b="1" dirty="0" err="1">
                <a:effectLst/>
                <a:latin typeface="Arial" panose="020B0604020202020204" pitchFamily="34" charset="0"/>
                <a:ea typeface="Times New Roman" panose="02020603050405020304" pitchFamily="18" charset="0"/>
                <a:cs typeface="Arial" panose="020B0604020202020204" pitchFamily="34" charset="0"/>
              </a:rPr>
              <a:t>sabiduria</a:t>
            </a:r>
            <a:r>
              <a:rPr lang="es-ES" sz="1800" b="1" dirty="0">
                <a:effectLst/>
                <a:latin typeface="Arial" panose="020B0604020202020204" pitchFamily="34" charset="0"/>
                <a:ea typeface="Times New Roman" panose="02020603050405020304" pitchFamily="18" charset="0"/>
                <a:cs typeface="Arial" panose="020B0604020202020204" pitchFamily="34" charset="0"/>
              </a:rPr>
              <a:t> ancestral en los </a:t>
            </a:r>
            <a:r>
              <a:rPr lang="es-ES" sz="1800" b="1" dirty="0" err="1">
                <a:effectLst/>
                <a:latin typeface="Arial" panose="020B0604020202020204" pitchFamily="34" charset="0"/>
                <a:ea typeface="Times New Roman" panose="02020603050405020304" pitchFamily="18" charset="0"/>
                <a:cs typeface="Arial" panose="020B0604020202020204" pitchFamily="34" charset="0"/>
              </a:rPr>
              <a:t>jovenes</a:t>
            </a:r>
            <a:r>
              <a:rPr lang="es-ES" sz="1800" b="1" dirty="0">
                <a:effectLst/>
                <a:latin typeface="Arial" panose="020B0604020202020204" pitchFamily="34" charset="0"/>
                <a:ea typeface="Times New Roman" panose="02020603050405020304" pitchFamily="18" charset="0"/>
                <a:cs typeface="Arial" panose="020B0604020202020204" pitchFamily="34" charset="0"/>
              </a:rPr>
              <a:t> y niños de la parroquia Cebadas.</a:t>
            </a:r>
            <a:endParaRPr lang="es-EC" sz="18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Rectángulo 4">
            <a:extLst>
              <a:ext uri="{FF2B5EF4-FFF2-40B4-BE49-F238E27FC236}">
                <a16:creationId xmlns:a16="http://schemas.microsoft.com/office/drawing/2014/main" id="{509AC44B-E766-4690-4A9C-532612BD824B}"/>
              </a:ext>
            </a:extLst>
          </p:cNvPr>
          <p:cNvSpPr/>
          <p:nvPr/>
        </p:nvSpPr>
        <p:spPr>
          <a:xfrm>
            <a:off x="4708071" y="1715554"/>
            <a:ext cx="2775857" cy="9271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USD: 5.000,00</a:t>
            </a:r>
          </a:p>
        </p:txBody>
      </p:sp>
      <p:graphicFrame>
        <p:nvGraphicFramePr>
          <p:cNvPr id="6" name="Tabla 5">
            <a:extLst>
              <a:ext uri="{FF2B5EF4-FFF2-40B4-BE49-F238E27FC236}">
                <a16:creationId xmlns:a16="http://schemas.microsoft.com/office/drawing/2014/main" id="{49593859-7504-73FB-24FB-AC16199D5CDE}"/>
              </a:ext>
            </a:extLst>
          </p:cNvPr>
          <p:cNvGraphicFramePr>
            <a:graphicFrameLocks noGrp="1"/>
          </p:cNvGraphicFramePr>
          <p:nvPr>
            <p:extLst>
              <p:ext uri="{D42A27DB-BD31-4B8C-83A1-F6EECF244321}">
                <p14:modId xmlns:p14="http://schemas.microsoft.com/office/powerpoint/2010/main" val="4064006862"/>
              </p:ext>
            </p:extLst>
          </p:nvPr>
        </p:nvGraphicFramePr>
        <p:xfrm>
          <a:off x="938893" y="4536599"/>
          <a:ext cx="10523763" cy="2321401"/>
        </p:xfrm>
        <a:graphic>
          <a:graphicData uri="http://schemas.openxmlformats.org/drawingml/2006/table">
            <a:tbl>
              <a:tblPr firstRow="1" firstCol="1" bandRow="1">
                <a:tableStyleId>{5C22544A-7EE6-4342-B048-85BDC9FD1C3A}</a:tableStyleId>
              </a:tblPr>
              <a:tblGrid>
                <a:gridCol w="3142913">
                  <a:extLst>
                    <a:ext uri="{9D8B030D-6E8A-4147-A177-3AD203B41FA5}">
                      <a16:colId xmlns:a16="http://schemas.microsoft.com/office/drawing/2014/main" val="4108655513"/>
                    </a:ext>
                  </a:extLst>
                </a:gridCol>
                <a:gridCol w="4539680">
                  <a:extLst>
                    <a:ext uri="{9D8B030D-6E8A-4147-A177-3AD203B41FA5}">
                      <a16:colId xmlns:a16="http://schemas.microsoft.com/office/drawing/2014/main" val="2589061991"/>
                    </a:ext>
                  </a:extLst>
                </a:gridCol>
                <a:gridCol w="1371600">
                  <a:extLst>
                    <a:ext uri="{9D8B030D-6E8A-4147-A177-3AD203B41FA5}">
                      <a16:colId xmlns:a16="http://schemas.microsoft.com/office/drawing/2014/main" val="1016868965"/>
                    </a:ext>
                  </a:extLst>
                </a:gridCol>
                <a:gridCol w="1469570">
                  <a:extLst>
                    <a:ext uri="{9D8B030D-6E8A-4147-A177-3AD203B41FA5}">
                      <a16:colId xmlns:a16="http://schemas.microsoft.com/office/drawing/2014/main" val="2594107524"/>
                    </a:ext>
                  </a:extLst>
                </a:gridCol>
              </a:tblGrid>
              <a:tr h="1739012">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NUMERO PROYECTOS</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MONTO INVERSION (USD)</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err="1">
                          <a:effectLst/>
                          <a:latin typeface="Arial" panose="020B0604020202020204" pitchFamily="34" charset="0"/>
                          <a:cs typeface="Arial" panose="020B0604020202020204" pitchFamily="34" charset="0"/>
                        </a:rPr>
                        <a:t>N°</a:t>
                      </a:r>
                      <a:r>
                        <a:rPr lang="es-EC" sz="1800" kern="100" dirty="0">
                          <a:effectLst/>
                          <a:latin typeface="Arial" panose="020B0604020202020204" pitchFamily="34" charset="0"/>
                          <a:cs typeface="Arial" panose="020B0604020202020204" pitchFamily="34" charset="0"/>
                        </a:rPr>
                        <a:t> COMUNIDADES</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N° FAMILIAS</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436028123"/>
                  </a:ext>
                </a:extLst>
              </a:tr>
              <a:tr h="582389">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7</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r">
                        <a:lnSpc>
                          <a:spcPct val="115000"/>
                        </a:lnSpc>
                        <a:spcAft>
                          <a:spcPts val="1000"/>
                        </a:spcAft>
                        <a:buNone/>
                      </a:pPr>
                      <a:r>
                        <a:rPr lang="es-EC" sz="1800" kern="100">
                          <a:effectLst/>
                          <a:latin typeface="Arial" panose="020B0604020202020204" pitchFamily="34" charset="0"/>
                          <a:cs typeface="Arial" panose="020B0604020202020204" pitchFamily="34" charset="0"/>
                        </a:rPr>
                        <a:t> $                              43.066,17 </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37</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2.213</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87567132"/>
                  </a:ext>
                </a:extLst>
              </a:tr>
            </a:tbl>
          </a:graphicData>
        </a:graphic>
      </p:graphicFrame>
      <p:sp>
        <p:nvSpPr>
          <p:cNvPr id="9" name="Rectángulo 8">
            <a:extLst>
              <a:ext uri="{FF2B5EF4-FFF2-40B4-BE49-F238E27FC236}">
                <a16:creationId xmlns:a16="http://schemas.microsoft.com/office/drawing/2014/main" id="{8E92E8AA-1D25-B29C-288B-F3465B1D3DBD}"/>
              </a:ext>
            </a:extLst>
          </p:cNvPr>
          <p:cNvSpPr/>
          <p:nvPr/>
        </p:nvSpPr>
        <p:spPr>
          <a:xfrm>
            <a:off x="1592036" y="3831771"/>
            <a:ext cx="8741228" cy="5442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dirty="0"/>
              <a:t>RESUMEN DE LA INVERSION DEL  SISTEMA SOCIO CULTURAL</a:t>
            </a:r>
          </a:p>
        </p:txBody>
      </p:sp>
      <p:pic>
        <p:nvPicPr>
          <p:cNvPr id="10" name="Imagen 9">
            <a:extLst>
              <a:ext uri="{FF2B5EF4-FFF2-40B4-BE49-F238E27FC236}">
                <a16:creationId xmlns:a16="http://schemas.microsoft.com/office/drawing/2014/main" id="{DB6BDF57-3337-2D20-AD74-D2394C1D4911}"/>
              </a:ext>
            </a:extLst>
          </p:cNvPr>
          <p:cNvPicPr>
            <a:picLocks noChangeAspect="1"/>
          </p:cNvPicPr>
          <p:nvPr/>
        </p:nvPicPr>
        <p:blipFill rotWithShape="1">
          <a:blip r:embed="rId2"/>
          <a:srcRect l="20446" t="24116" r="55592" b="23285"/>
          <a:stretch/>
        </p:blipFill>
        <p:spPr bwMode="auto">
          <a:xfrm>
            <a:off x="1848508" y="1336882"/>
            <a:ext cx="1951355" cy="1918970"/>
          </a:xfrm>
          <a:prstGeom prst="rect">
            <a:avLst/>
          </a:prstGeom>
          <a:ln>
            <a:noFill/>
          </a:ln>
          <a:extLst>
            <a:ext uri="{53640926-AAD7-44D8-BBD7-CCE9431645EC}">
              <a14:shadowObscured xmlns:a14="http://schemas.microsoft.com/office/drawing/2010/main"/>
            </a:ext>
          </a:extLst>
        </p:spPr>
      </p:pic>
      <p:pic>
        <p:nvPicPr>
          <p:cNvPr id="11" name="Imagen 10">
            <a:extLst>
              <a:ext uri="{FF2B5EF4-FFF2-40B4-BE49-F238E27FC236}">
                <a16:creationId xmlns:a16="http://schemas.microsoft.com/office/drawing/2014/main" id="{7D3DE7D8-94C9-6EE0-B448-CB63C87CB9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4281" y="1350819"/>
            <a:ext cx="2399665" cy="1918970"/>
          </a:xfrm>
          <a:prstGeom prst="rect">
            <a:avLst/>
          </a:prstGeom>
          <a:noFill/>
        </p:spPr>
      </p:pic>
    </p:spTree>
    <p:extLst>
      <p:ext uri="{BB962C8B-B14F-4D97-AF65-F5344CB8AC3E}">
        <p14:creationId xmlns:p14="http://schemas.microsoft.com/office/powerpoint/2010/main" val="3108825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object 3"/>
          <p:cNvSpPr txBox="1">
            <a:spLocks noGrp="1"/>
          </p:cNvSpPr>
          <p:nvPr>
            <p:ph type="title"/>
          </p:nvPr>
        </p:nvSpPr>
        <p:spPr>
          <a:xfrm>
            <a:off x="4128368" y="4921823"/>
            <a:ext cx="4937937" cy="1147150"/>
          </a:xfrm>
          <a:prstGeom prst="rect">
            <a:avLst/>
          </a:prstGeom>
        </p:spPr>
        <p:txBody>
          <a:bodyPr vert="horz" lIns="91440" tIns="45720" rIns="91440" bIns="45720" rtlCol="0" anchor="t">
            <a:normAutofit/>
          </a:bodyPr>
          <a:lstStyle/>
          <a:p>
            <a:pPr marL="965835"/>
            <a:br>
              <a:rPr lang="en-US" sz="2400" kern="1200" spc="-305" dirty="0">
                <a:solidFill>
                  <a:schemeClr val="tx1"/>
                </a:solidFill>
                <a:latin typeface="+mj-lt"/>
                <a:ea typeface="+mj-ea"/>
                <a:cs typeface="+mj-cs"/>
              </a:rPr>
            </a:br>
            <a:r>
              <a:rPr lang="en-US" sz="2400" kern="1200" spc="-160" dirty="0">
                <a:solidFill>
                  <a:schemeClr val="tx1"/>
                </a:solidFill>
                <a:latin typeface="+mj-lt"/>
                <a:ea typeface="+mj-ea"/>
                <a:cs typeface="+mj-cs"/>
              </a:rPr>
              <a:t>6.- </a:t>
            </a:r>
            <a:r>
              <a:rPr lang="en-US" sz="2400" kern="1200" spc="-215" dirty="0">
                <a:solidFill>
                  <a:schemeClr val="tx1"/>
                </a:solidFill>
                <a:latin typeface="+mj-lt"/>
                <a:ea typeface="+mj-ea"/>
                <a:cs typeface="+mj-cs"/>
              </a:rPr>
              <a:t>POLITICO</a:t>
            </a:r>
            <a:r>
              <a:rPr lang="en-US" sz="2400" kern="1200" spc="15" dirty="0">
                <a:solidFill>
                  <a:schemeClr val="tx1"/>
                </a:solidFill>
                <a:latin typeface="+mj-lt"/>
                <a:ea typeface="+mj-ea"/>
                <a:cs typeface="+mj-cs"/>
              </a:rPr>
              <a:t> </a:t>
            </a:r>
            <a:r>
              <a:rPr lang="en-US" sz="2400" kern="1200" spc="-270" dirty="0">
                <a:solidFill>
                  <a:schemeClr val="tx1"/>
                </a:solidFill>
                <a:latin typeface="+mj-lt"/>
                <a:ea typeface="+mj-ea"/>
                <a:cs typeface="+mj-cs"/>
              </a:rPr>
              <a:t>INSTITUCIONAL</a:t>
            </a:r>
            <a:br>
              <a:rPr lang="en-US" sz="2400" kern="1200" dirty="0">
                <a:solidFill>
                  <a:schemeClr val="tx1"/>
                </a:solidFill>
                <a:latin typeface="+mj-lt"/>
                <a:ea typeface="+mj-ea"/>
                <a:cs typeface="+mj-cs"/>
              </a:rPr>
            </a:br>
            <a:endParaRPr lang="en-US" sz="2400" kern="1200" dirty="0">
              <a:solidFill>
                <a:schemeClr val="tx1"/>
              </a:solidFill>
              <a:latin typeface="+mj-lt"/>
              <a:ea typeface="+mj-ea"/>
              <a:cs typeface="+mj-cs"/>
            </a:endParaRPr>
          </a:p>
        </p:txBody>
      </p:sp>
      <p:sp>
        <p:nvSpPr>
          <p:cNvPr id="8290" name="Freeform: Shape 8289">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92" name="Freeform: Shape 8291">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176" name="Picture 8" descr="No hay ninguna descripción de la foto disponible.">
            <a:extLst>
              <a:ext uri="{FF2B5EF4-FFF2-40B4-BE49-F238E27FC236}">
                <a16:creationId xmlns:a16="http://schemas.microsoft.com/office/drawing/2014/main" id="{7FF63CD8-6517-5CE9-F335-82F26BADF4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3569" r="-1" b="8575"/>
          <a:stretch>
            <a:fillRect/>
          </a:stretch>
        </p:blipFill>
        <p:spPr bwMode="auto">
          <a:xfrm>
            <a:off x="1246572" y="10"/>
            <a:ext cx="3913632" cy="2285224"/>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noFill/>
          <a:extLst>
            <a:ext uri="{909E8E84-426E-40DD-AFC4-6F175D3DCCD1}">
              <a14:hiddenFill xmlns:a14="http://schemas.microsoft.com/office/drawing/2010/main">
                <a:solidFill>
                  <a:srgbClr val="FFFFFF"/>
                </a:solidFill>
              </a14:hiddenFill>
            </a:ext>
          </a:extLst>
        </p:spPr>
      </p:pic>
      <p:pic>
        <p:nvPicPr>
          <p:cNvPr id="7172" name="Picture 4" descr="No hay ninguna descripción de la foto disponible.">
            <a:extLst>
              <a:ext uri="{FF2B5EF4-FFF2-40B4-BE49-F238E27FC236}">
                <a16:creationId xmlns:a16="http://schemas.microsoft.com/office/drawing/2014/main" id="{F565D3E6-B812-4A00-8A49-6FAB149C3F5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t="-1" r="2" b="81898"/>
          <a:stretch>
            <a:fillRect/>
          </a:stretch>
        </p:blipFill>
        <p:spPr bwMode="auto">
          <a:xfrm>
            <a:off x="52037" y="4197878"/>
            <a:ext cx="3564638" cy="912070"/>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noFill/>
          <a:extLst>
            <a:ext uri="{909E8E84-426E-40DD-AFC4-6F175D3DCCD1}">
              <a14:hiddenFill xmlns:a14="http://schemas.microsoft.com/office/drawing/2010/main">
                <a:solidFill>
                  <a:srgbClr val="FFFFFF"/>
                </a:solidFill>
              </a14:hiddenFill>
            </a:ext>
          </a:extLst>
        </p:spPr>
      </p:pic>
      <p:sp>
        <p:nvSpPr>
          <p:cNvPr id="8294" name="Oval 8293">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07" y="303879"/>
            <a:ext cx="3182112" cy="3182112"/>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96" name="Oval 8295">
            <a:extLst>
              <a:ext uri="{FF2B5EF4-FFF2-40B4-BE49-F238E27FC236}">
                <a16:creationId xmlns:a16="http://schemas.microsoft.com/office/drawing/2014/main" id="{C20267F5-D4E6-477A-A590-81F2ABD1B8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5109" y="2382976"/>
            <a:ext cx="1920240" cy="1920240"/>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178" name="Picture 10" descr="No hay ninguna descripción de la foto disponible.">
            <a:extLst>
              <a:ext uri="{FF2B5EF4-FFF2-40B4-BE49-F238E27FC236}">
                <a16:creationId xmlns:a16="http://schemas.microsoft.com/office/drawing/2014/main" id="{6CE61675-01DB-6D13-113B-610871D0E6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4998" r="9" b="9"/>
          <a:stretch>
            <a:fillRect/>
          </a:stretch>
        </p:blipFill>
        <p:spPr bwMode="auto">
          <a:xfrm>
            <a:off x="3749701" y="2547568"/>
            <a:ext cx="1591056" cy="1591056"/>
          </a:xfrm>
          <a:custGeom>
            <a:avLst/>
            <a:gdLst/>
            <a:ahLst/>
            <a:cxnLst/>
            <a:rect l="l" t="t" r="r" b="b"/>
            <a:pathLst>
              <a:path w="1591056" h="1591056">
                <a:moveTo>
                  <a:pt x="795528" y="0"/>
                </a:moveTo>
                <a:cubicBezTo>
                  <a:pt x="1234886" y="0"/>
                  <a:pt x="1591056" y="356170"/>
                  <a:pt x="1591056" y="795528"/>
                </a:cubicBezTo>
                <a:cubicBezTo>
                  <a:pt x="1591056" y="1234886"/>
                  <a:pt x="1234886" y="1591056"/>
                  <a:pt x="795528" y="1591056"/>
                </a:cubicBezTo>
                <a:cubicBezTo>
                  <a:pt x="356170" y="1591056"/>
                  <a:pt x="0" y="1234886"/>
                  <a:pt x="0" y="795528"/>
                </a:cubicBezTo>
                <a:cubicBezTo>
                  <a:pt x="0" y="356170"/>
                  <a:pt x="356170" y="0"/>
                  <a:pt x="795528" y="0"/>
                </a:cubicBezTo>
                <a:close/>
              </a:path>
            </a:pathLst>
          </a:custGeom>
          <a:noFill/>
          <a:extLst>
            <a:ext uri="{909E8E84-426E-40DD-AFC4-6F175D3DCCD1}">
              <a14:hiddenFill xmlns:a14="http://schemas.microsoft.com/office/drawing/2010/main">
                <a:solidFill>
                  <a:srgbClr val="FFFFFF"/>
                </a:solidFill>
              </a14:hiddenFill>
            </a:ext>
          </a:extLst>
        </p:spPr>
      </p:pic>
      <p:pic>
        <p:nvPicPr>
          <p:cNvPr id="7170" name="Picture 2" descr="No hay ninguna descripción de la foto disponible.">
            <a:extLst>
              <a:ext uri="{FF2B5EF4-FFF2-40B4-BE49-F238E27FC236}">
                <a16:creationId xmlns:a16="http://schemas.microsoft.com/office/drawing/2014/main" id="{B72907B5-28A5-5C3E-6783-AFAFC3EF90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0874" r="4127" b="3"/>
          <a:stretch>
            <a:fillRect/>
          </a:stretch>
        </p:blipFill>
        <p:spPr bwMode="auto">
          <a:xfrm>
            <a:off x="5593799" y="468471"/>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8298" name="Freeform: Shape 8297">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180" name="Picture 12" descr="No hay ninguna descripción de la foto disponible.">
            <a:extLst>
              <a:ext uri="{FF2B5EF4-FFF2-40B4-BE49-F238E27FC236}">
                <a16:creationId xmlns:a16="http://schemas.microsoft.com/office/drawing/2014/main" id="{5AAF8018-7D33-1F81-F00D-00AE5CC1F3D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3736" t="16954" r="13719" b="3"/>
          <a:stretch>
            <a:fillRect/>
          </a:stretch>
        </p:blipFill>
        <p:spPr bwMode="auto">
          <a:xfrm>
            <a:off x="8918761" y="569412"/>
            <a:ext cx="3273238" cy="2810149"/>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a:noFill/>
          <a:extLst>
            <a:ext uri="{909E8E84-426E-40DD-AFC4-6F175D3DCCD1}">
              <a14:hiddenFill xmlns:a14="http://schemas.microsoft.com/office/drawing/2010/main">
                <a:solidFill>
                  <a:srgbClr val="FFFFFF"/>
                </a:solidFill>
              </a14:hiddenFill>
            </a:ext>
          </a:extLst>
        </p:spPr>
      </p:pic>
      <p:sp>
        <p:nvSpPr>
          <p:cNvPr id="8300" name="Freeform: Shape 8299">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174" name="Picture 6" descr="No hay ninguna descripción de la foto disponible.">
            <a:extLst>
              <a:ext uri="{FF2B5EF4-FFF2-40B4-BE49-F238E27FC236}">
                <a16:creationId xmlns:a16="http://schemas.microsoft.com/office/drawing/2014/main" id="{14381102-2B9E-50D4-614F-B51E1D2DF55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1335" r="2278" b="-1"/>
          <a:stretch>
            <a:fillRect/>
          </a:stretch>
        </p:blipFill>
        <p:spPr bwMode="auto">
          <a:xfrm>
            <a:off x="9363238" y="4071322"/>
            <a:ext cx="2828765" cy="2786678"/>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E5AF2D3B-DD27-A10D-68B0-7EDEB426D787}"/>
              </a:ext>
            </a:extLst>
          </p:cNvPr>
          <p:cNvSpPr txBox="1"/>
          <p:nvPr/>
        </p:nvSpPr>
        <p:spPr>
          <a:xfrm>
            <a:off x="1925768" y="-65453"/>
            <a:ext cx="2555240" cy="369332"/>
          </a:xfrm>
          <a:prstGeom prst="rect">
            <a:avLst/>
          </a:prstGeom>
          <a:noFill/>
        </p:spPr>
        <p:txBody>
          <a:bodyPr wrap="square" rtlCol="0">
            <a:spAutoFit/>
          </a:bodyPr>
          <a:lstStyle/>
          <a:p>
            <a:r>
              <a:rPr lang="es-EC" dirty="0">
                <a:highlight>
                  <a:srgbClr val="00FF00"/>
                </a:highlight>
              </a:rPr>
              <a:t>CONSEJO PROVINCIAL</a:t>
            </a:r>
          </a:p>
        </p:txBody>
      </p:sp>
      <p:sp>
        <p:nvSpPr>
          <p:cNvPr id="7" name="CuadroTexto 6">
            <a:extLst>
              <a:ext uri="{FF2B5EF4-FFF2-40B4-BE49-F238E27FC236}">
                <a16:creationId xmlns:a16="http://schemas.microsoft.com/office/drawing/2014/main" id="{4DD89275-7F93-2DA6-DF2F-32ECF1B86C44}"/>
              </a:ext>
            </a:extLst>
          </p:cNvPr>
          <p:cNvSpPr txBox="1"/>
          <p:nvPr/>
        </p:nvSpPr>
        <p:spPr>
          <a:xfrm>
            <a:off x="5742643" y="200080"/>
            <a:ext cx="3033268" cy="369332"/>
          </a:xfrm>
          <a:prstGeom prst="rect">
            <a:avLst/>
          </a:prstGeom>
          <a:noFill/>
        </p:spPr>
        <p:txBody>
          <a:bodyPr wrap="square" rtlCol="0">
            <a:spAutoFit/>
          </a:bodyPr>
          <a:lstStyle/>
          <a:p>
            <a:r>
              <a:rPr lang="es-EC" dirty="0">
                <a:highlight>
                  <a:srgbClr val="00FF00"/>
                </a:highlight>
              </a:rPr>
              <a:t>PATRONATO PROVINCIAL</a:t>
            </a:r>
          </a:p>
        </p:txBody>
      </p:sp>
      <p:sp>
        <p:nvSpPr>
          <p:cNvPr id="8" name="CuadroTexto 7">
            <a:extLst>
              <a:ext uri="{FF2B5EF4-FFF2-40B4-BE49-F238E27FC236}">
                <a16:creationId xmlns:a16="http://schemas.microsoft.com/office/drawing/2014/main" id="{C115D8A8-0238-5F47-62C1-5A17B0BE8768}"/>
              </a:ext>
            </a:extLst>
          </p:cNvPr>
          <p:cNvSpPr txBox="1"/>
          <p:nvPr/>
        </p:nvSpPr>
        <p:spPr>
          <a:xfrm>
            <a:off x="3852389" y="2141615"/>
            <a:ext cx="3033268" cy="369332"/>
          </a:xfrm>
          <a:prstGeom prst="rect">
            <a:avLst/>
          </a:prstGeom>
          <a:noFill/>
        </p:spPr>
        <p:txBody>
          <a:bodyPr wrap="square" rtlCol="0">
            <a:spAutoFit/>
          </a:bodyPr>
          <a:lstStyle/>
          <a:p>
            <a:r>
              <a:rPr lang="es-EC" dirty="0">
                <a:highlight>
                  <a:srgbClr val="00FF00"/>
                </a:highlight>
              </a:rPr>
              <a:t>CONAGOPARE</a:t>
            </a:r>
          </a:p>
        </p:txBody>
      </p:sp>
      <p:sp>
        <p:nvSpPr>
          <p:cNvPr id="10" name="CuadroTexto 9">
            <a:extLst>
              <a:ext uri="{FF2B5EF4-FFF2-40B4-BE49-F238E27FC236}">
                <a16:creationId xmlns:a16="http://schemas.microsoft.com/office/drawing/2014/main" id="{1979627C-181B-C2BD-15CE-4966BF129D63}"/>
              </a:ext>
            </a:extLst>
          </p:cNvPr>
          <p:cNvSpPr txBox="1"/>
          <p:nvPr/>
        </p:nvSpPr>
        <p:spPr>
          <a:xfrm>
            <a:off x="9428794" y="38866"/>
            <a:ext cx="3033268" cy="369332"/>
          </a:xfrm>
          <a:prstGeom prst="rect">
            <a:avLst/>
          </a:prstGeom>
          <a:noFill/>
        </p:spPr>
        <p:txBody>
          <a:bodyPr wrap="square" rtlCol="0">
            <a:spAutoFit/>
          </a:bodyPr>
          <a:lstStyle/>
          <a:p>
            <a:r>
              <a:rPr lang="es-EC" dirty="0">
                <a:highlight>
                  <a:srgbClr val="00FF00"/>
                </a:highlight>
              </a:rPr>
              <a:t>GIZ-CONDESAN</a:t>
            </a:r>
          </a:p>
        </p:txBody>
      </p:sp>
      <p:sp>
        <p:nvSpPr>
          <p:cNvPr id="12" name="CuadroTexto 11">
            <a:extLst>
              <a:ext uri="{FF2B5EF4-FFF2-40B4-BE49-F238E27FC236}">
                <a16:creationId xmlns:a16="http://schemas.microsoft.com/office/drawing/2014/main" id="{23886BDD-B818-9C98-2901-E37F36688FF9}"/>
              </a:ext>
            </a:extLst>
          </p:cNvPr>
          <p:cNvSpPr txBox="1"/>
          <p:nvPr/>
        </p:nvSpPr>
        <p:spPr>
          <a:xfrm>
            <a:off x="9769786" y="3620038"/>
            <a:ext cx="2555240" cy="369332"/>
          </a:xfrm>
          <a:prstGeom prst="rect">
            <a:avLst/>
          </a:prstGeom>
          <a:noFill/>
        </p:spPr>
        <p:txBody>
          <a:bodyPr wrap="square" rtlCol="0">
            <a:spAutoFit/>
          </a:bodyPr>
          <a:lstStyle/>
          <a:p>
            <a:r>
              <a:rPr lang="es-EC" dirty="0">
                <a:highlight>
                  <a:srgbClr val="00FF00"/>
                </a:highlight>
              </a:rPr>
              <a:t>CONSEJO PROVINCIAL</a:t>
            </a:r>
          </a:p>
        </p:txBody>
      </p:sp>
    </p:spTree>
    <p:extLst>
      <p:ext uri="{BB962C8B-B14F-4D97-AF65-F5344CB8AC3E}">
        <p14:creationId xmlns:p14="http://schemas.microsoft.com/office/powerpoint/2010/main" val="18490921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098750-1A7C-B236-360D-FB4B098E0805}"/>
            </a:ext>
          </a:extLst>
        </p:cNvPr>
        <p:cNvGrpSpPr/>
        <p:nvPr/>
      </p:nvGrpSpPr>
      <p:grpSpPr>
        <a:xfrm>
          <a:off x="0" y="0"/>
          <a:ext cx="0" cy="0"/>
          <a:chOff x="0" y="0"/>
          <a:chExt cx="0" cy="0"/>
        </a:xfrm>
      </p:grpSpPr>
      <p:sp useBgFill="1">
        <p:nvSpPr>
          <p:cNvPr id="9240" name="Rectangle 9239">
            <a:extLst>
              <a:ext uri="{FF2B5EF4-FFF2-40B4-BE49-F238E27FC236}">
                <a16:creationId xmlns:a16="http://schemas.microsoft.com/office/drawing/2014/main" id="{FA69AAE0-49D5-4C8B-8BA2-55898C00E0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bject 3">
            <a:extLst>
              <a:ext uri="{FF2B5EF4-FFF2-40B4-BE49-F238E27FC236}">
                <a16:creationId xmlns:a16="http://schemas.microsoft.com/office/drawing/2014/main" id="{1B3B158C-9A08-CC2C-F3E7-48BA6EAD89DE}"/>
              </a:ext>
            </a:extLst>
          </p:cNvPr>
          <p:cNvSpPr txBox="1">
            <a:spLocks noGrp="1"/>
          </p:cNvSpPr>
          <p:nvPr>
            <p:ph type="title"/>
          </p:nvPr>
        </p:nvSpPr>
        <p:spPr>
          <a:xfrm>
            <a:off x="2879666" y="5212731"/>
            <a:ext cx="5505814" cy="1690409"/>
          </a:xfrm>
          <a:prstGeom prst="rect">
            <a:avLst/>
          </a:prstGeom>
        </p:spPr>
        <p:txBody>
          <a:bodyPr vert="horz" lIns="91440" tIns="45720" rIns="91440" bIns="45720" rtlCol="0" anchor="b">
            <a:normAutofit/>
          </a:bodyPr>
          <a:lstStyle/>
          <a:p>
            <a:pPr marL="965835"/>
            <a:br>
              <a:rPr lang="en-US" sz="3100" kern="1200" spc="-305" dirty="0">
                <a:solidFill>
                  <a:schemeClr val="tx1"/>
                </a:solidFill>
                <a:latin typeface="+mj-lt"/>
                <a:ea typeface="+mj-ea"/>
                <a:cs typeface="+mj-cs"/>
              </a:rPr>
            </a:br>
            <a:r>
              <a:rPr lang="en-US" sz="3100" kern="1200" spc="-160" dirty="0">
                <a:solidFill>
                  <a:schemeClr val="tx1"/>
                </a:solidFill>
                <a:latin typeface="+mj-lt"/>
                <a:ea typeface="+mj-ea"/>
                <a:cs typeface="+mj-cs"/>
              </a:rPr>
              <a:t>6.- </a:t>
            </a:r>
            <a:r>
              <a:rPr lang="en-US" sz="3100" kern="1200" spc="-215" dirty="0">
                <a:solidFill>
                  <a:schemeClr val="tx1"/>
                </a:solidFill>
                <a:latin typeface="+mj-lt"/>
                <a:ea typeface="+mj-ea"/>
                <a:cs typeface="+mj-cs"/>
              </a:rPr>
              <a:t>POLITICO</a:t>
            </a:r>
            <a:r>
              <a:rPr lang="en-US" sz="3100" kern="1200" spc="15" dirty="0">
                <a:solidFill>
                  <a:schemeClr val="tx1"/>
                </a:solidFill>
                <a:latin typeface="+mj-lt"/>
                <a:ea typeface="+mj-ea"/>
                <a:cs typeface="+mj-cs"/>
              </a:rPr>
              <a:t> </a:t>
            </a:r>
            <a:r>
              <a:rPr lang="en-US" sz="3100" kern="1200" spc="-270" dirty="0">
                <a:solidFill>
                  <a:schemeClr val="tx1"/>
                </a:solidFill>
                <a:latin typeface="+mj-lt"/>
                <a:ea typeface="+mj-ea"/>
                <a:cs typeface="+mj-cs"/>
              </a:rPr>
              <a:t>INSTITUCIONAL</a:t>
            </a:r>
            <a:br>
              <a:rPr lang="en-US" sz="3100" kern="1200" dirty="0">
                <a:solidFill>
                  <a:schemeClr val="tx1"/>
                </a:solidFill>
                <a:latin typeface="+mj-lt"/>
                <a:ea typeface="+mj-ea"/>
                <a:cs typeface="+mj-cs"/>
              </a:rPr>
            </a:br>
            <a:endParaRPr lang="en-US" sz="3100" kern="1200" dirty="0">
              <a:solidFill>
                <a:schemeClr val="tx1"/>
              </a:solidFill>
              <a:latin typeface="+mj-lt"/>
              <a:ea typeface="+mj-ea"/>
              <a:cs typeface="+mj-cs"/>
            </a:endParaRPr>
          </a:p>
        </p:txBody>
      </p:sp>
      <p:sp>
        <p:nvSpPr>
          <p:cNvPr id="11" name="CuadroTexto 10">
            <a:extLst>
              <a:ext uri="{FF2B5EF4-FFF2-40B4-BE49-F238E27FC236}">
                <a16:creationId xmlns:a16="http://schemas.microsoft.com/office/drawing/2014/main" id="{D5CEB530-7FBC-6FD8-00C4-F916418E215C}"/>
              </a:ext>
            </a:extLst>
          </p:cNvPr>
          <p:cNvSpPr txBox="1"/>
          <p:nvPr/>
        </p:nvSpPr>
        <p:spPr>
          <a:xfrm>
            <a:off x="3899265" y="522423"/>
            <a:ext cx="2928257" cy="369332"/>
          </a:xfrm>
          <a:prstGeom prst="rect">
            <a:avLst/>
          </a:prstGeom>
          <a:noFill/>
        </p:spPr>
        <p:txBody>
          <a:bodyPr wrap="square" rtlCol="0">
            <a:spAutoFit/>
          </a:bodyPr>
          <a:lstStyle/>
          <a:p>
            <a:r>
              <a:rPr lang="es-EC" dirty="0">
                <a:highlight>
                  <a:srgbClr val="FF0000"/>
                </a:highlight>
              </a:rPr>
              <a:t>MAG- ASOC. GANADEROS</a:t>
            </a:r>
          </a:p>
        </p:txBody>
      </p:sp>
      <p:pic>
        <p:nvPicPr>
          <p:cNvPr id="8194" name="Picture 2" descr="No hay ninguna descripción de la foto disponible.">
            <a:extLst>
              <a:ext uri="{FF2B5EF4-FFF2-40B4-BE49-F238E27FC236}">
                <a16:creationId xmlns:a16="http://schemas.microsoft.com/office/drawing/2014/main" id="{75B79124-F6A8-D06C-53D1-08CB4E8A70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660" y="990241"/>
            <a:ext cx="24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No hay ninguna descripción de la foto disponible.">
            <a:extLst>
              <a:ext uri="{FF2B5EF4-FFF2-40B4-BE49-F238E27FC236}">
                <a16:creationId xmlns:a16="http://schemas.microsoft.com/office/drawing/2014/main" id="{2C913430-D55F-55B6-7047-F61F0A5A6C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873" r="2508" b="27359"/>
          <a:stretch>
            <a:fillRect/>
          </a:stretch>
        </p:blipFill>
        <p:spPr bwMode="auto">
          <a:xfrm>
            <a:off x="3899265" y="938539"/>
            <a:ext cx="302405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No hay ninguna descripción de la foto disponible.">
            <a:extLst>
              <a:ext uri="{FF2B5EF4-FFF2-40B4-BE49-F238E27FC236}">
                <a16:creationId xmlns:a16="http://schemas.microsoft.com/office/drawing/2014/main" id="{AE619798-598E-4079-3F93-F6CD11869D8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166" t="15873" r="13453" b="26032"/>
          <a:stretch>
            <a:fillRect/>
          </a:stretch>
        </p:blipFill>
        <p:spPr bwMode="auto">
          <a:xfrm>
            <a:off x="7088778" y="938539"/>
            <a:ext cx="3916679" cy="1903404"/>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33148579-5693-3C5E-EAA0-EDA861D504AB}"/>
              </a:ext>
            </a:extLst>
          </p:cNvPr>
          <p:cNvSpPr txBox="1"/>
          <p:nvPr/>
        </p:nvSpPr>
        <p:spPr>
          <a:xfrm>
            <a:off x="7186292" y="478926"/>
            <a:ext cx="4328048" cy="646331"/>
          </a:xfrm>
          <a:prstGeom prst="rect">
            <a:avLst/>
          </a:prstGeom>
          <a:noFill/>
        </p:spPr>
        <p:txBody>
          <a:bodyPr wrap="square" rtlCol="0">
            <a:spAutoFit/>
          </a:bodyPr>
          <a:lstStyle/>
          <a:p>
            <a:pPr algn="ctr"/>
            <a:r>
              <a:rPr lang="es-EC" dirty="0">
                <a:highlight>
                  <a:srgbClr val="FF0000"/>
                </a:highlight>
              </a:rPr>
              <a:t>VISION MUNDIAL-JUNTAS DE AGUA POTABLE</a:t>
            </a:r>
          </a:p>
        </p:txBody>
      </p:sp>
      <p:pic>
        <p:nvPicPr>
          <p:cNvPr id="8200" name="Picture 8" descr="No hay ninguna descripción de la foto disponible.">
            <a:extLst>
              <a:ext uri="{FF2B5EF4-FFF2-40B4-BE49-F238E27FC236}">
                <a16:creationId xmlns:a16="http://schemas.microsoft.com/office/drawing/2014/main" id="{A6C80F4E-A938-4376-15EE-38D205C95CD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2726" r="2857" b="27318"/>
          <a:stretch>
            <a:fillRect/>
          </a:stretch>
        </p:blipFill>
        <p:spPr bwMode="auto">
          <a:xfrm>
            <a:off x="8174713" y="3684846"/>
            <a:ext cx="3582460" cy="219187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31B205AA-087C-ABDC-1A9E-1B57D78D6805}"/>
              </a:ext>
            </a:extLst>
          </p:cNvPr>
          <p:cNvSpPr txBox="1"/>
          <p:nvPr/>
        </p:nvSpPr>
        <p:spPr>
          <a:xfrm>
            <a:off x="8364147" y="3059668"/>
            <a:ext cx="2928257" cy="369332"/>
          </a:xfrm>
          <a:prstGeom prst="rect">
            <a:avLst/>
          </a:prstGeom>
          <a:noFill/>
        </p:spPr>
        <p:txBody>
          <a:bodyPr wrap="square" rtlCol="0">
            <a:spAutoFit/>
          </a:bodyPr>
          <a:lstStyle/>
          <a:p>
            <a:r>
              <a:rPr lang="es-EC" dirty="0">
                <a:highlight>
                  <a:srgbClr val="FF0000"/>
                </a:highlight>
              </a:rPr>
              <a:t>GADMC GUAMOTE</a:t>
            </a:r>
          </a:p>
        </p:txBody>
      </p:sp>
      <p:pic>
        <p:nvPicPr>
          <p:cNvPr id="8202" name="Picture 10" descr="No hay ninguna descripción de la foto disponible.">
            <a:extLst>
              <a:ext uri="{FF2B5EF4-FFF2-40B4-BE49-F238E27FC236}">
                <a16:creationId xmlns:a16="http://schemas.microsoft.com/office/drawing/2014/main" id="{C570BD63-6C4A-DC14-E14A-10C0E96D956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0504" r="12321" b="9206"/>
          <a:stretch>
            <a:fillRect/>
          </a:stretch>
        </p:blipFill>
        <p:spPr bwMode="auto">
          <a:xfrm>
            <a:off x="4553526" y="3538817"/>
            <a:ext cx="3081900" cy="2259612"/>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a16="http://schemas.microsoft.com/office/drawing/2014/main" id="{5B1D74A7-CE6E-9EDF-8C77-0CC44D9A0C35}"/>
              </a:ext>
            </a:extLst>
          </p:cNvPr>
          <p:cNvSpPr txBox="1"/>
          <p:nvPr/>
        </p:nvSpPr>
        <p:spPr>
          <a:xfrm>
            <a:off x="4817387" y="3126713"/>
            <a:ext cx="2928257" cy="369332"/>
          </a:xfrm>
          <a:prstGeom prst="rect">
            <a:avLst/>
          </a:prstGeom>
          <a:noFill/>
        </p:spPr>
        <p:txBody>
          <a:bodyPr wrap="square" rtlCol="0">
            <a:spAutoFit/>
          </a:bodyPr>
          <a:lstStyle/>
          <a:p>
            <a:r>
              <a:rPr lang="es-EC" dirty="0">
                <a:highlight>
                  <a:srgbClr val="FF0000"/>
                </a:highlight>
              </a:rPr>
              <a:t>CONSEJO PROVINCIAL</a:t>
            </a:r>
          </a:p>
        </p:txBody>
      </p:sp>
      <p:sp>
        <p:nvSpPr>
          <p:cNvPr id="14" name="CuadroTexto 13">
            <a:extLst>
              <a:ext uri="{FF2B5EF4-FFF2-40B4-BE49-F238E27FC236}">
                <a16:creationId xmlns:a16="http://schemas.microsoft.com/office/drawing/2014/main" id="{AEF358F0-C76B-1B8B-DE83-5A9EF8AAE1EB}"/>
              </a:ext>
            </a:extLst>
          </p:cNvPr>
          <p:cNvSpPr txBox="1"/>
          <p:nvPr/>
        </p:nvSpPr>
        <p:spPr>
          <a:xfrm>
            <a:off x="0" y="544993"/>
            <a:ext cx="4593771" cy="369332"/>
          </a:xfrm>
          <a:prstGeom prst="rect">
            <a:avLst/>
          </a:prstGeom>
          <a:noFill/>
        </p:spPr>
        <p:txBody>
          <a:bodyPr wrap="square" rtlCol="0">
            <a:spAutoFit/>
          </a:bodyPr>
          <a:lstStyle/>
          <a:p>
            <a:r>
              <a:rPr lang="es-EC" dirty="0">
                <a:highlight>
                  <a:srgbClr val="FF0000"/>
                </a:highlight>
              </a:rPr>
              <a:t>CUERPO DE BOMBEROS GUAMOTE</a:t>
            </a:r>
          </a:p>
        </p:txBody>
      </p:sp>
      <p:pic>
        <p:nvPicPr>
          <p:cNvPr id="8204" name="Picture 12" descr="No hay ninguna descripción de la foto disponible.">
            <a:extLst>
              <a:ext uri="{FF2B5EF4-FFF2-40B4-BE49-F238E27FC236}">
                <a16:creationId xmlns:a16="http://schemas.microsoft.com/office/drawing/2014/main" id="{C461FE9D-AECE-021F-75D6-CA561578A3D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948" t="26688" r="21075" b="28254"/>
          <a:stretch>
            <a:fillRect/>
          </a:stretch>
        </p:blipFill>
        <p:spPr bwMode="auto">
          <a:xfrm>
            <a:off x="796281" y="3684845"/>
            <a:ext cx="3487601" cy="2113583"/>
          </a:xfrm>
          <a:prstGeom prst="rect">
            <a:avLst/>
          </a:prstGeom>
          <a:noFill/>
          <a:extLst>
            <a:ext uri="{909E8E84-426E-40DD-AFC4-6F175D3DCCD1}">
              <a14:hiddenFill xmlns:a14="http://schemas.microsoft.com/office/drawing/2010/main">
                <a:solidFill>
                  <a:srgbClr val="FFFFFF"/>
                </a:solidFill>
              </a14:hiddenFill>
            </a:ext>
          </a:extLst>
        </p:spPr>
      </p:pic>
      <p:sp>
        <p:nvSpPr>
          <p:cNvPr id="15" name="CuadroTexto 14">
            <a:extLst>
              <a:ext uri="{FF2B5EF4-FFF2-40B4-BE49-F238E27FC236}">
                <a16:creationId xmlns:a16="http://schemas.microsoft.com/office/drawing/2014/main" id="{68313CCF-16C1-45A9-6897-C6B9A1B7E10F}"/>
              </a:ext>
            </a:extLst>
          </p:cNvPr>
          <p:cNvSpPr txBox="1"/>
          <p:nvPr/>
        </p:nvSpPr>
        <p:spPr>
          <a:xfrm>
            <a:off x="1026960" y="3162606"/>
            <a:ext cx="2928257" cy="369332"/>
          </a:xfrm>
          <a:prstGeom prst="rect">
            <a:avLst/>
          </a:prstGeom>
          <a:noFill/>
        </p:spPr>
        <p:txBody>
          <a:bodyPr wrap="square" rtlCol="0">
            <a:spAutoFit/>
          </a:bodyPr>
          <a:lstStyle/>
          <a:p>
            <a:pPr algn="ctr"/>
            <a:r>
              <a:rPr lang="es-EC" dirty="0">
                <a:highlight>
                  <a:srgbClr val="FF0000"/>
                </a:highlight>
              </a:rPr>
              <a:t>MIES</a:t>
            </a:r>
          </a:p>
        </p:txBody>
      </p:sp>
    </p:spTree>
    <p:extLst>
      <p:ext uri="{BB962C8B-B14F-4D97-AF65-F5344CB8AC3E}">
        <p14:creationId xmlns:p14="http://schemas.microsoft.com/office/powerpoint/2010/main" val="357667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7C382FB9-904F-E6E3-855B-E0C5C0B41D6A}"/>
              </a:ext>
            </a:extLst>
          </p:cNvPr>
          <p:cNvPicPr>
            <a:picLocks noChangeAspect="1"/>
          </p:cNvPicPr>
          <p:nvPr/>
        </p:nvPicPr>
        <p:blipFill rotWithShape="1">
          <a:blip r:embed="rId2">
            <a:extLst>
              <a:ext uri="{28A0092B-C50C-407E-A947-70E740481C1C}">
                <a14:useLocalDpi xmlns:a14="http://schemas.microsoft.com/office/drawing/2010/main" val="0"/>
              </a:ext>
            </a:extLst>
          </a:blip>
          <a:srcRect t="14286" b="14285"/>
          <a:stretch/>
        </p:blipFill>
        <p:spPr bwMode="auto">
          <a:xfrm>
            <a:off x="1524000" y="0"/>
            <a:ext cx="9144000" cy="6858000"/>
          </a:xfrm>
          <a:prstGeom prst="rect">
            <a:avLst/>
          </a:prstGeom>
          <a:noFill/>
          <a:ln>
            <a:noFill/>
          </a:ln>
        </p:spPr>
      </p:pic>
      <p:sp>
        <p:nvSpPr>
          <p:cNvPr id="3" name="object 3"/>
          <p:cNvSpPr txBox="1">
            <a:spLocks noGrp="1"/>
          </p:cNvSpPr>
          <p:nvPr>
            <p:ph type="title"/>
          </p:nvPr>
        </p:nvSpPr>
        <p:spPr>
          <a:xfrm>
            <a:off x="386443" y="101807"/>
            <a:ext cx="11419114" cy="381515"/>
          </a:xfrm>
          <a:prstGeom prst="rect">
            <a:avLst/>
          </a:prstGeom>
        </p:spPr>
        <p:txBody>
          <a:bodyPr vert="horz" wrap="square" lIns="0" tIns="12065" rIns="0" bIns="0" rtlCol="0" anchor="ctr">
            <a:spAutoFit/>
          </a:bodyPr>
          <a:lstStyle/>
          <a:p>
            <a:pPr marL="12700" algn="ctr">
              <a:lnSpc>
                <a:spcPct val="100000"/>
              </a:lnSpc>
              <a:spcBef>
                <a:spcPts val="95"/>
              </a:spcBef>
            </a:pPr>
            <a:r>
              <a:rPr lang="es-MX" sz="2400" b="1" spc="-70" dirty="0">
                <a:solidFill>
                  <a:srgbClr val="FF0000"/>
                </a:solidFill>
              </a:rPr>
              <a:t>COORDINACION INSTITUCIONES  PUBLICAS </a:t>
            </a:r>
            <a:endParaRPr lang="es-MX" sz="2400" b="1" spc="-25" dirty="0">
              <a:solidFill>
                <a:srgbClr val="FF0000"/>
              </a:solidFill>
            </a:endParaRPr>
          </a:p>
        </p:txBody>
      </p:sp>
      <p:graphicFrame>
        <p:nvGraphicFramePr>
          <p:cNvPr id="2" name="Tabla 1">
            <a:extLst>
              <a:ext uri="{FF2B5EF4-FFF2-40B4-BE49-F238E27FC236}">
                <a16:creationId xmlns:a16="http://schemas.microsoft.com/office/drawing/2014/main" id="{D2729035-50E6-6B20-184E-4B46A6B33EB5}"/>
              </a:ext>
            </a:extLst>
          </p:cNvPr>
          <p:cNvGraphicFramePr>
            <a:graphicFrameLocks noGrp="1"/>
          </p:cNvGraphicFramePr>
          <p:nvPr>
            <p:extLst>
              <p:ext uri="{D42A27DB-BD31-4B8C-83A1-F6EECF244321}">
                <p14:modId xmlns:p14="http://schemas.microsoft.com/office/powerpoint/2010/main" val="3442936529"/>
              </p:ext>
            </p:extLst>
          </p:nvPr>
        </p:nvGraphicFramePr>
        <p:xfrm>
          <a:off x="228600" y="483321"/>
          <a:ext cx="11734799" cy="6272872"/>
        </p:xfrm>
        <a:graphic>
          <a:graphicData uri="http://schemas.openxmlformats.org/drawingml/2006/table">
            <a:tbl>
              <a:tblPr firstRow="1" firstCol="1" bandRow="1">
                <a:tableStyleId>{5C22544A-7EE6-4342-B048-85BDC9FD1C3A}</a:tableStyleId>
              </a:tblPr>
              <a:tblGrid>
                <a:gridCol w="2356601">
                  <a:extLst>
                    <a:ext uri="{9D8B030D-6E8A-4147-A177-3AD203B41FA5}">
                      <a16:colId xmlns:a16="http://schemas.microsoft.com/office/drawing/2014/main" val="1633371699"/>
                    </a:ext>
                  </a:extLst>
                </a:gridCol>
                <a:gridCol w="1213913">
                  <a:extLst>
                    <a:ext uri="{9D8B030D-6E8A-4147-A177-3AD203B41FA5}">
                      <a16:colId xmlns:a16="http://schemas.microsoft.com/office/drawing/2014/main" val="1274603179"/>
                    </a:ext>
                  </a:extLst>
                </a:gridCol>
                <a:gridCol w="3724004">
                  <a:extLst>
                    <a:ext uri="{9D8B030D-6E8A-4147-A177-3AD203B41FA5}">
                      <a16:colId xmlns:a16="http://schemas.microsoft.com/office/drawing/2014/main" val="2962038802"/>
                    </a:ext>
                  </a:extLst>
                </a:gridCol>
                <a:gridCol w="2996496">
                  <a:extLst>
                    <a:ext uri="{9D8B030D-6E8A-4147-A177-3AD203B41FA5}">
                      <a16:colId xmlns:a16="http://schemas.microsoft.com/office/drawing/2014/main" val="2179508711"/>
                    </a:ext>
                  </a:extLst>
                </a:gridCol>
                <a:gridCol w="1443785">
                  <a:extLst>
                    <a:ext uri="{9D8B030D-6E8A-4147-A177-3AD203B41FA5}">
                      <a16:colId xmlns:a16="http://schemas.microsoft.com/office/drawing/2014/main" val="4258241475"/>
                    </a:ext>
                  </a:extLst>
                </a:gridCol>
              </a:tblGrid>
              <a:tr h="661086">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Tipo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Fecha de suscripción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Objeto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Nombre de la organización - persona natural o persona jurídica</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Plazo de duración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91709071"/>
                  </a:ext>
                </a:extLst>
              </a:tr>
              <a:tr h="2248567">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Convenio Especifico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25/4/2023</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Ejecución del Proyecto de investigación titulado: "DETERMINAR EL USO EFICIENTE DE ESPECIES VEGETALES ALTOANDINAS BIOPURIFICADORAS PARA LA CONSERVACION DEL RECURSO HIDRICO EN LA MICROCUENCA DEL RIO CEBADAS, PROVINCIA DE CHIMBORAZO" </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ESCUELA SUPERIOR POLITECNICA DE CHIMBORAZO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2 AÑOS</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76320205"/>
                  </a:ext>
                </a:extLst>
              </a:tr>
              <a:tr h="1341435">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Carta de Intención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28/5/2023</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Unir esfuerzos entre los servicios públicos, la colectividad y diferentes actores sociales y territoriales de la parroquia de Cebadas en cumplimiento de las competencias del GADPR Cebadas.</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CENTRO DE SALUD CEBADAS </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4 AÑOS</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365680494"/>
                  </a:ext>
                </a:extLst>
              </a:tr>
              <a:tr h="2021784">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Convenio Especifico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29/5/2023</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Ejecución del Proyecto de investigación titulado: "INOCUIDAD DEL QUESO FRESCO, APROVECHAMIENTO BIOTECNOLOGICO DEL LACTOSUERO Y GESTION EMPRESARIAL EN LAS UNIDADES PRODUCTIVAS DEL GADP-CEBADAS"</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ESCUELA SUPERIOR POLITECNICA DE CHIMBORAZO</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2 AÑOS</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376227145"/>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a:extLst>
              <a:ext uri="{FF2B5EF4-FFF2-40B4-BE49-F238E27FC236}">
                <a16:creationId xmlns:a16="http://schemas.microsoft.com/office/drawing/2014/main" id="{2BA92042-6AC5-CC71-5C4F-E0A41B2E7C92}"/>
              </a:ext>
            </a:extLst>
          </p:cNvPr>
          <p:cNvGraphicFramePr>
            <a:graphicFrameLocks noGrp="1"/>
          </p:cNvGraphicFramePr>
          <p:nvPr>
            <p:extLst>
              <p:ext uri="{D42A27DB-BD31-4B8C-83A1-F6EECF244321}">
                <p14:modId xmlns:p14="http://schemas.microsoft.com/office/powerpoint/2010/main" val="36729608"/>
              </p:ext>
            </p:extLst>
          </p:nvPr>
        </p:nvGraphicFramePr>
        <p:xfrm>
          <a:off x="0" y="0"/>
          <a:ext cx="12191999" cy="6858000"/>
        </p:xfrm>
        <a:graphic>
          <a:graphicData uri="http://schemas.openxmlformats.org/drawingml/2006/table">
            <a:tbl>
              <a:tblPr firstRow="1" firstCol="1" bandRow="1">
                <a:tableStyleId>{5C22544A-7EE6-4342-B048-85BDC9FD1C3A}</a:tableStyleId>
              </a:tblPr>
              <a:tblGrid>
                <a:gridCol w="2448417">
                  <a:extLst>
                    <a:ext uri="{9D8B030D-6E8A-4147-A177-3AD203B41FA5}">
                      <a16:colId xmlns:a16="http://schemas.microsoft.com/office/drawing/2014/main" val="1633371699"/>
                    </a:ext>
                  </a:extLst>
                </a:gridCol>
                <a:gridCol w="1261208">
                  <a:extLst>
                    <a:ext uri="{9D8B030D-6E8A-4147-A177-3AD203B41FA5}">
                      <a16:colId xmlns:a16="http://schemas.microsoft.com/office/drawing/2014/main" val="1274603179"/>
                    </a:ext>
                  </a:extLst>
                </a:gridCol>
                <a:gridCol w="3869095">
                  <a:extLst>
                    <a:ext uri="{9D8B030D-6E8A-4147-A177-3AD203B41FA5}">
                      <a16:colId xmlns:a16="http://schemas.microsoft.com/office/drawing/2014/main" val="2962038802"/>
                    </a:ext>
                  </a:extLst>
                </a:gridCol>
                <a:gridCol w="3113243">
                  <a:extLst>
                    <a:ext uri="{9D8B030D-6E8A-4147-A177-3AD203B41FA5}">
                      <a16:colId xmlns:a16="http://schemas.microsoft.com/office/drawing/2014/main" val="2179508711"/>
                    </a:ext>
                  </a:extLst>
                </a:gridCol>
                <a:gridCol w="1500036">
                  <a:extLst>
                    <a:ext uri="{9D8B030D-6E8A-4147-A177-3AD203B41FA5}">
                      <a16:colId xmlns:a16="http://schemas.microsoft.com/office/drawing/2014/main" val="4258241475"/>
                    </a:ext>
                  </a:extLst>
                </a:gridCol>
              </a:tblGrid>
              <a:tr h="763069">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Tipo</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Fecha de suscripción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Objeto</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Nombre de la organización - persona natural o persona jurídica</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Plazo de duración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91709071"/>
                  </a:ext>
                </a:extLst>
              </a:tr>
              <a:tr h="1087975">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Convenio de Cooperación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29/5/2023</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Coordinar e implementar acciones que permitan mejorar las condiciones sociales, económicas, políticas y ambientales de los titulares de derechos de la parroquia Cebadas que son parte del proyecto y otros dentro de la circunscripción territorial parroquial.</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FONDO ECUATORIANO POPULORUM PROGRESSIO-FEPP</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4 AÑOS</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476949694"/>
                  </a:ext>
                </a:extLst>
              </a:tr>
              <a:tr h="1364437">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Convenio Marco</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13/9/2023</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Coordinación Interinstitucional entre el "GAD" Y "FADSE", que les permita beneficiarse recíprocamente  de3 sus capacidades, atribuciones y experiencia para viabilizar la cooper5acion conjunta en materia de educación , prevención de la desnutrición crónica infantil y el desarrollo humano sustentable.</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FUNDACION DE APOYO AL DESARROLLO SUSTENTABLE DEL ECUADOR FADSE</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3 AÑOS</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3540051477"/>
                  </a:ext>
                </a:extLst>
              </a:tr>
              <a:tr h="3642519">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Convenio de Cooperación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28/9/2023</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Fortalecer el ámbito agrícola y ganadero, todo esto mediante el aprovechamiento del talento humano y recursos disponibles de ambas instituciones a fin de beneficiar a los productores de la parroquia Cebadas y específicamente, incrementar la eficiencia de la prestación de servicios que beneficien al sector agropecuario para fomentar la productividad sostenible y sustentable a nivel económico, social y ambiental</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DIRECCION DISTRITAL DE CHIMBORAZO DEL MINISTERIO DE AGRICULTURA Y GANADERIA</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2 AÑOS</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3851976133"/>
                  </a:ext>
                </a:extLst>
              </a:tr>
            </a:tbl>
          </a:graphicData>
        </a:graphic>
      </p:graphicFrame>
    </p:spTree>
    <p:extLst>
      <p:ext uri="{BB962C8B-B14F-4D97-AF65-F5344CB8AC3E}">
        <p14:creationId xmlns:p14="http://schemas.microsoft.com/office/powerpoint/2010/main" val="3545314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7D9899-D13D-6951-8F3D-056A1E05D345}"/>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3642BED2-8B58-CA90-F83A-14F18C4FE694}"/>
              </a:ext>
            </a:extLst>
          </p:cNvPr>
          <p:cNvSpPr>
            <a:spLocks noGrp="1"/>
          </p:cNvSpPr>
          <p:nvPr>
            <p:ph idx="1"/>
          </p:nvPr>
        </p:nvSpPr>
        <p:spPr/>
        <p:txBody>
          <a:bodyPr/>
          <a:lstStyle/>
          <a:p>
            <a:endParaRPr lang="es-EC"/>
          </a:p>
        </p:txBody>
      </p:sp>
      <p:graphicFrame>
        <p:nvGraphicFramePr>
          <p:cNvPr id="4" name="Tabla 3">
            <a:extLst>
              <a:ext uri="{FF2B5EF4-FFF2-40B4-BE49-F238E27FC236}">
                <a16:creationId xmlns:a16="http://schemas.microsoft.com/office/drawing/2014/main" id="{3DFB71A4-536F-6059-4F54-4A7CE893214D}"/>
              </a:ext>
            </a:extLst>
          </p:cNvPr>
          <p:cNvGraphicFramePr>
            <a:graphicFrameLocks noGrp="1"/>
          </p:cNvGraphicFramePr>
          <p:nvPr>
            <p:extLst>
              <p:ext uri="{D42A27DB-BD31-4B8C-83A1-F6EECF244321}">
                <p14:modId xmlns:p14="http://schemas.microsoft.com/office/powerpoint/2010/main" val="1384736268"/>
              </p:ext>
            </p:extLst>
          </p:nvPr>
        </p:nvGraphicFramePr>
        <p:xfrm>
          <a:off x="115478" y="1"/>
          <a:ext cx="11941404" cy="6886039"/>
        </p:xfrm>
        <a:graphic>
          <a:graphicData uri="http://schemas.openxmlformats.org/drawingml/2006/table">
            <a:tbl>
              <a:tblPr firstRow="1" firstCol="1" bandRow="1">
                <a:tableStyleId>{5C22544A-7EE6-4342-B048-85BDC9FD1C3A}</a:tableStyleId>
              </a:tblPr>
              <a:tblGrid>
                <a:gridCol w="2398092">
                  <a:extLst>
                    <a:ext uri="{9D8B030D-6E8A-4147-A177-3AD203B41FA5}">
                      <a16:colId xmlns:a16="http://schemas.microsoft.com/office/drawing/2014/main" val="1633371699"/>
                    </a:ext>
                  </a:extLst>
                </a:gridCol>
                <a:gridCol w="1235285">
                  <a:extLst>
                    <a:ext uri="{9D8B030D-6E8A-4147-A177-3AD203B41FA5}">
                      <a16:colId xmlns:a16="http://schemas.microsoft.com/office/drawing/2014/main" val="1274603179"/>
                    </a:ext>
                  </a:extLst>
                </a:gridCol>
                <a:gridCol w="3789569">
                  <a:extLst>
                    <a:ext uri="{9D8B030D-6E8A-4147-A177-3AD203B41FA5}">
                      <a16:colId xmlns:a16="http://schemas.microsoft.com/office/drawing/2014/main" val="2962038802"/>
                    </a:ext>
                  </a:extLst>
                </a:gridCol>
                <a:gridCol w="3049253">
                  <a:extLst>
                    <a:ext uri="{9D8B030D-6E8A-4147-A177-3AD203B41FA5}">
                      <a16:colId xmlns:a16="http://schemas.microsoft.com/office/drawing/2014/main" val="2179508711"/>
                    </a:ext>
                  </a:extLst>
                </a:gridCol>
                <a:gridCol w="1469205">
                  <a:extLst>
                    <a:ext uri="{9D8B030D-6E8A-4147-A177-3AD203B41FA5}">
                      <a16:colId xmlns:a16="http://schemas.microsoft.com/office/drawing/2014/main" val="4258241475"/>
                    </a:ext>
                  </a:extLst>
                </a:gridCol>
              </a:tblGrid>
              <a:tr h="737814">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Tipo</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Fecha de suscripción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Objeto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Nombre de la organización - persona natural o persona jurídica</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Plazo de duración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91709071"/>
                  </a:ext>
                </a:extLst>
              </a:tr>
              <a:tr h="1440110">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Carta de Intención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28/11/2023</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Unir esfuerzos entre la academia y la colectividad entre diferentes actores sociales y territoriales de la parroquia de Cebadas para dar cumplimiento al Plan Nacional Creando oportunidades y cumplimiento a los Objetivos de Desarrollo Sostenible</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ESCUELA SUPERIOR POLITECNICA DE CHIMBORAZO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HASTA LA FIRMA DEL CONVENIO MARCO</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3167885102"/>
                  </a:ext>
                </a:extLst>
              </a:tr>
              <a:tr h="2170529">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Carta de Intención</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25/1/2024</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"Articular las acciones del proyecto "Tejiendo Caminos" con la planificación de Desarrollo del Gobierno autónomo Descentralizado Parroquial Rural de Cebadas para a través de un proceso de capacitación, asistencia técnica y transferencia metodológica que permita implementar el modelo de Cajas Comunitarias de Ahorro y Crédito de CARE en las zonas de intervención de la parroquia de Cebadas.</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COOPERATIVE FOR ASSISTANCE AND RELIEF EVERYWHERE,INC "CARE"</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1 AÑO</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29857810"/>
                  </a:ext>
                </a:extLst>
              </a:tr>
              <a:tr h="2509547">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Convenio de Cooperación Adultos Mayores</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17/1/2025</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Finalidad de desarrollar el proyecto de Personas Adultas Mayores-PEJ aprobado por el MIESS, conforme la normativa legal vigente y a garantizar la calidad de los servicios para PERSONAS ADULTAS MAYORES-PEJ, en la modalidad de ATENCION DOMICILIARIA PARA PERSONAS ADULTAS MAORES CON DISCAPACIDAD- </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a:effectLst/>
                          <a:latin typeface="Arial" panose="020B0604020202020204" pitchFamily="34" charset="0"/>
                          <a:cs typeface="Arial" panose="020B0604020202020204" pitchFamily="34" charset="0"/>
                        </a:rPr>
                        <a:t>MINISTERIO DE INCLUSION ECONOMICA Y SOCIAL</a:t>
                      </a:r>
                      <a:endParaRPr lang="es-EC" sz="14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400" kern="100" dirty="0">
                          <a:effectLst/>
                          <a:latin typeface="Arial" panose="020B0604020202020204" pitchFamily="34" charset="0"/>
                          <a:cs typeface="Arial" panose="020B0604020202020204" pitchFamily="34" charset="0"/>
                        </a:rPr>
                        <a:t>1 AÑO</a:t>
                      </a:r>
                      <a:endParaRPr lang="es-EC" sz="14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3096077605"/>
                  </a:ext>
                </a:extLst>
              </a:tr>
            </a:tbl>
          </a:graphicData>
        </a:graphic>
      </p:graphicFrame>
    </p:spTree>
    <p:extLst>
      <p:ext uri="{BB962C8B-B14F-4D97-AF65-F5344CB8AC3E}">
        <p14:creationId xmlns:p14="http://schemas.microsoft.com/office/powerpoint/2010/main" val="4189992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262BFD-CB97-28B9-0AE1-BC7A15FEF63F}"/>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8307BCE4-4144-7506-5BA9-42E9A8CE77C1}"/>
              </a:ext>
            </a:extLst>
          </p:cNvPr>
          <p:cNvSpPr>
            <a:spLocks noGrp="1"/>
          </p:cNvSpPr>
          <p:nvPr>
            <p:ph idx="1"/>
          </p:nvPr>
        </p:nvSpPr>
        <p:spPr/>
        <p:txBody>
          <a:bodyPr/>
          <a:lstStyle/>
          <a:p>
            <a:endParaRPr lang="es-EC"/>
          </a:p>
        </p:txBody>
      </p:sp>
      <p:graphicFrame>
        <p:nvGraphicFramePr>
          <p:cNvPr id="4" name="Tabla 3">
            <a:extLst>
              <a:ext uri="{FF2B5EF4-FFF2-40B4-BE49-F238E27FC236}">
                <a16:creationId xmlns:a16="http://schemas.microsoft.com/office/drawing/2014/main" id="{A26C3FD2-6A88-CB5A-90C3-7CEF3F20C060}"/>
              </a:ext>
            </a:extLst>
          </p:cNvPr>
          <p:cNvGraphicFramePr>
            <a:graphicFrameLocks noGrp="1"/>
          </p:cNvGraphicFramePr>
          <p:nvPr>
            <p:extLst>
              <p:ext uri="{D42A27DB-BD31-4B8C-83A1-F6EECF244321}">
                <p14:modId xmlns:p14="http://schemas.microsoft.com/office/powerpoint/2010/main" val="1843608225"/>
              </p:ext>
            </p:extLst>
          </p:nvPr>
        </p:nvGraphicFramePr>
        <p:xfrm>
          <a:off x="0" y="0"/>
          <a:ext cx="12192002" cy="6857999"/>
        </p:xfrm>
        <a:graphic>
          <a:graphicData uri="http://schemas.openxmlformats.org/drawingml/2006/table">
            <a:tbl>
              <a:tblPr firstRow="1" firstCol="1" bandRow="1">
                <a:tableStyleId>{5C22544A-7EE6-4342-B048-85BDC9FD1C3A}</a:tableStyleId>
              </a:tblPr>
              <a:tblGrid>
                <a:gridCol w="2448417">
                  <a:extLst>
                    <a:ext uri="{9D8B030D-6E8A-4147-A177-3AD203B41FA5}">
                      <a16:colId xmlns:a16="http://schemas.microsoft.com/office/drawing/2014/main" val="1633371699"/>
                    </a:ext>
                  </a:extLst>
                </a:gridCol>
                <a:gridCol w="1261209">
                  <a:extLst>
                    <a:ext uri="{9D8B030D-6E8A-4147-A177-3AD203B41FA5}">
                      <a16:colId xmlns:a16="http://schemas.microsoft.com/office/drawing/2014/main" val="1274603179"/>
                    </a:ext>
                  </a:extLst>
                </a:gridCol>
                <a:gridCol w="3869096">
                  <a:extLst>
                    <a:ext uri="{9D8B030D-6E8A-4147-A177-3AD203B41FA5}">
                      <a16:colId xmlns:a16="http://schemas.microsoft.com/office/drawing/2014/main" val="2962038802"/>
                    </a:ext>
                  </a:extLst>
                </a:gridCol>
                <a:gridCol w="3113243">
                  <a:extLst>
                    <a:ext uri="{9D8B030D-6E8A-4147-A177-3AD203B41FA5}">
                      <a16:colId xmlns:a16="http://schemas.microsoft.com/office/drawing/2014/main" val="2179508711"/>
                    </a:ext>
                  </a:extLst>
                </a:gridCol>
                <a:gridCol w="1500037">
                  <a:extLst>
                    <a:ext uri="{9D8B030D-6E8A-4147-A177-3AD203B41FA5}">
                      <a16:colId xmlns:a16="http://schemas.microsoft.com/office/drawing/2014/main" val="4258241475"/>
                    </a:ext>
                  </a:extLst>
                </a:gridCol>
              </a:tblGrid>
              <a:tr h="895995">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Tipo</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Fecha de suscripción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Objeto</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Nombre de la organización - persona natural o persona jurídica</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Plazo de duración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91709071"/>
                  </a:ext>
                </a:extLst>
              </a:tr>
              <a:tr h="2216906">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Convenio Marco</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15/3/2024</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Establecer mecanismos de coordinación, interacción y cooperación y reciprocidad entre las dos instituciones, promoviendo la realización de actividades de interés y beneficio mutuo a través de obligaciones conjuntas, con el propósito de desarrollar actividades que permitan ampliar conocimientos e impulsar la formación de estudiantes de los Institutos Técnicos y Tecnológicos dentro del ámbito de la competencia tanto del INSTITUTO como del Cooperante. </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INSTITUTO SUPERIOR TECNOLOGICO CARLOS CISNEROS </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4  AÑOS</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296946201"/>
                  </a:ext>
                </a:extLst>
              </a:tr>
              <a:tr h="1927000">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Carta de Compromiso</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10/4/2024</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Trabajar de manera participativa en el desarrollo y promoción de la conservación y el uso sostenible de la biodiversidad, así como el fortalecimiento de capacidades en las áreas designadas como zonas de uso sostenible y zonas de amortiguamiento dentro del subsistema Estatal de Areas Protegidas (SEAP)</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CONSORCIO PARA EL DESARROLLO SOSTENIBLE DE LA ECORREGION ANDINA (CONDESAN)</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3 AÑOS</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79858701"/>
                  </a:ext>
                </a:extLst>
              </a:tr>
              <a:tr h="1818098">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Convenio de Cooperación</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a:effectLst/>
                          <a:latin typeface="Arial" panose="020B0604020202020204" pitchFamily="34" charset="0"/>
                          <a:cs typeface="Arial" panose="020B0604020202020204" pitchFamily="34" charset="0"/>
                        </a:rPr>
                        <a:t>29/8/2024</a:t>
                      </a:r>
                      <a:endParaRPr lang="es-EC" sz="12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Adquisición de la motoniveladora para la ejecución del proyecto "Apertura y Mantenimiento de pequeños tramos de vías comunitarias, en 36 comunidades de la parroquia de Cebadas"</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HONORABLE GOBIERNO AUTONOMO DESCENTRALIZADO DE LA PROVINCIA DE CHIMBORAZO</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200" kern="100" dirty="0">
                          <a:effectLst/>
                          <a:latin typeface="Arial" panose="020B0604020202020204" pitchFamily="34" charset="0"/>
                          <a:cs typeface="Arial" panose="020B0604020202020204" pitchFamily="34" charset="0"/>
                        </a:rPr>
                        <a:t>3 AÑOS</a:t>
                      </a:r>
                      <a:endParaRPr lang="es-EC" sz="12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29704448"/>
                  </a:ext>
                </a:extLst>
              </a:tr>
            </a:tbl>
          </a:graphicData>
        </a:graphic>
      </p:graphicFrame>
    </p:spTree>
    <p:extLst>
      <p:ext uri="{BB962C8B-B14F-4D97-AF65-F5344CB8AC3E}">
        <p14:creationId xmlns:p14="http://schemas.microsoft.com/office/powerpoint/2010/main" val="4081448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AFED3-9C96-B3BC-0FC8-5DC237C98AA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442C588-A4B6-E8C8-66CB-1BBAF9CF88D1}"/>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5D50B089-3D69-7BC0-3077-F7C919B91150}"/>
              </a:ext>
            </a:extLst>
          </p:cNvPr>
          <p:cNvSpPr>
            <a:spLocks noGrp="1"/>
          </p:cNvSpPr>
          <p:nvPr>
            <p:ph idx="1"/>
          </p:nvPr>
        </p:nvSpPr>
        <p:spPr/>
        <p:txBody>
          <a:bodyPr/>
          <a:lstStyle/>
          <a:p>
            <a:endParaRPr lang="es-EC"/>
          </a:p>
        </p:txBody>
      </p:sp>
      <p:graphicFrame>
        <p:nvGraphicFramePr>
          <p:cNvPr id="4" name="Tabla 3">
            <a:extLst>
              <a:ext uri="{FF2B5EF4-FFF2-40B4-BE49-F238E27FC236}">
                <a16:creationId xmlns:a16="http://schemas.microsoft.com/office/drawing/2014/main" id="{BDB214D6-C74F-633F-3537-AAD95192E675}"/>
              </a:ext>
            </a:extLst>
          </p:cNvPr>
          <p:cNvGraphicFramePr>
            <a:graphicFrameLocks noGrp="1"/>
          </p:cNvGraphicFramePr>
          <p:nvPr>
            <p:extLst>
              <p:ext uri="{D42A27DB-BD31-4B8C-83A1-F6EECF244321}">
                <p14:modId xmlns:p14="http://schemas.microsoft.com/office/powerpoint/2010/main" val="2191658637"/>
              </p:ext>
            </p:extLst>
          </p:nvPr>
        </p:nvGraphicFramePr>
        <p:xfrm>
          <a:off x="-213360" y="1"/>
          <a:ext cx="12405361" cy="6858000"/>
        </p:xfrm>
        <a:graphic>
          <a:graphicData uri="http://schemas.openxmlformats.org/drawingml/2006/table">
            <a:tbl>
              <a:tblPr firstRow="1" firstCol="1" bandRow="1">
                <a:tableStyleId>{5C22544A-7EE6-4342-B048-85BDC9FD1C3A}</a:tableStyleId>
              </a:tblPr>
              <a:tblGrid>
                <a:gridCol w="1889760">
                  <a:extLst>
                    <a:ext uri="{9D8B030D-6E8A-4147-A177-3AD203B41FA5}">
                      <a16:colId xmlns:a16="http://schemas.microsoft.com/office/drawing/2014/main" val="1633371699"/>
                    </a:ext>
                  </a:extLst>
                </a:gridCol>
                <a:gridCol w="1884784">
                  <a:extLst>
                    <a:ext uri="{9D8B030D-6E8A-4147-A177-3AD203B41FA5}">
                      <a16:colId xmlns:a16="http://schemas.microsoft.com/office/drawing/2014/main" val="1274603179"/>
                    </a:ext>
                  </a:extLst>
                </a:gridCol>
                <a:gridCol w="3936805">
                  <a:extLst>
                    <a:ext uri="{9D8B030D-6E8A-4147-A177-3AD203B41FA5}">
                      <a16:colId xmlns:a16="http://schemas.microsoft.com/office/drawing/2014/main" val="2962038802"/>
                    </a:ext>
                  </a:extLst>
                </a:gridCol>
                <a:gridCol w="3167725">
                  <a:extLst>
                    <a:ext uri="{9D8B030D-6E8A-4147-A177-3AD203B41FA5}">
                      <a16:colId xmlns:a16="http://schemas.microsoft.com/office/drawing/2014/main" val="2179508711"/>
                    </a:ext>
                  </a:extLst>
                </a:gridCol>
                <a:gridCol w="1526287">
                  <a:extLst>
                    <a:ext uri="{9D8B030D-6E8A-4147-A177-3AD203B41FA5}">
                      <a16:colId xmlns:a16="http://schemas.microsoft.com/office/drawing/2014/main" val="4258241475"/>
                    </a:ext>
                  </a:extLst>
                </a:gridCol>
              </a:tblGrid>
              <a:tr h="1126586">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Tipo</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Fecha de suscripción</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Objeto</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Nombre de la organización - persona natural o persona jurídica</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Plazo de duración</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91709071"/>
                  </a:ext>
                </a:extLst>
              </a:tr>
              <a:tr h="3445414">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Convenio de Cooperación</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17/1/2025</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Desarrollar el proyecto de desarrollo INFANTIL INTEGRAL aprobado por el MIES, conforme la normativa legal vigente y garantizar la calidad de los servicios para DESARROLLO INFANTIL INTEGRAL, en la modalidad de CENTROS DE DESARROLLO INFANTIL INTEGRAL.</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MINISTERIO DE INCLUSION ECONOMICA Y SOCIAL CDI</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1 AÑO</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152404727"/>
                  </a:ext>
                </a:extLst>
              </a:tr>
              <a:tr h="2286000">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Convenio de Delegación de competencia vial</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24/4/2025</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Apertura y mantenimiento de pequeños tramos de vías comunitarias en las 36 comunidades de la Parroquia de Cebadas, Canton Guamote, Provincia de Chimborazo."</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a:effectLst/>
                          <a:latin typeface="Arial" panose="020B0604020202020204" pitchFamily="34" charset="0"/>
                          <a:cs typeface="Arial" panose="020B0604020202020204" pitchFamily="34" charset="0"/>
                        </a:rPr>
                        <a:t>HONORABLE GOBIERNO AUTONOMO DESCENTRALIZADO DE LA PROVINCIA DE CHIMBORAZO</a:t>
                      </a:r>
                      <a:endParaRPr lang="es-EC" sz="1800" kern="10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tc>
                  <a:txBody>
                    <a:bodyPr/>
                    <a:lstStyle/>
                    <a:p>
                      <a:pPr algn="ctr">
                        <a:lnSpc>
                          <a:spcPct val="115000"/>
                        </a:lnSpc>
                        <a:spcAft>
                          <a:spcPts val="1000"/>
                        </a:spcAft>
                        <a:buNone/>
                      </a:pPr>
                      <a:r>
                        <a:rPr lang="es-EC" sz="1800" kern="100" dirty="0">
                          <a:effectLst/>
                          <a:latin typeface="Arial" panose="020B0604020202020204" pitchFamily="34" charset="0"/>
                          <a:cs typeface="Arial" panose="020B0604020202020204" pitchFamily="34" charset="0"/>
                        </a:rPr>
                        <a:t>1 AÑO</a:t>
                      </a:r>
                      <a:endParaRPr lang="es-EC" sz="1800" kern="100" dirty="0">
                        <a:effectLst/>
                        <a:latin typeface="Arial" panose="020B0604020202020204" pitchFamily="34" charset="0"/>
                        <a:ea typeface="Times New Roman" panose="02020603050405020304" pitchFamily="18" charset="0"/>
                        <a:cs typeface="Arial" panose="020B0604020202020204" pitchFamily="34" charset="0"/>
                      </a:endParaRPr>
                    </a:p>
                  </a:txBody>
                  <a:tcPr marL="10855" marR="10855" marT="0" marB="0" anchor="ctr"/>
                </a:tc>
                <a:extLst>
                  <a:ext uri="{0D108BD9-81ED-4DB2-BD59-A6C34878D82A}">
                    <a16:rowId xmlns:a16="http://schemas.microsoft.com/office/drawing/2014/main" val="2913177860"/>
                  </a:ext>
                </a:extLst>
              </a:tr>
            </a:tbl>
          </a:graphicData>
        </a:graphic>
      </p:graphicFrame>
    </p:spTree>
    <p:extLst>
      <p:ext uri="{BB962C8B-B14F-4D97-AF65-F5344CB8AC3E}">
        <p14:creationId xmlns:p14="http://schemas.microsoft.com/office/powerpoint/2010/main" val="242864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CD4EF6-7C0A-1646-879C-AF2535AFD4ED}"/>
              </a:ext>
            </a:extLst>
          </p:cNvPr>
          <p:cNvSpPr>
            <a:spLocks noGrp="1"/>
          </p:cNvSpPr>
          <p:nvPr>
            <p:ph type="title"/>
          </p:nvPr>
        </p:nvSpPr>
        <p:spPr>
          <a:xfrm>
            <a:off x="3101340" y="4727174"/>
            <a:ext cx="5989320" cy="868823"/>
          </a:xfrm>
        </p:spPr>
        <p:txBody>
          <a:bodyPr vert="horz" lIns="91440" tIns="45720" rIns="91440" bIns="45720" rtlCol="0" anchor="ctr">
            <a:normAutofit/>
          </a:bodyPr>
          <a:lstStyle/>
          <a:p>
            <a:pPr algn="ctr"/>
            <a:r>
              <a:rPr lang="en-US" sz="3500" b="1" spc="-350" dirty="0">
                <a:latin typeface="Baskerville Old Face" panose="02020602080505020303" pitchFamily="18" charset="0"/>
              </a:rPr>
              <a:t>QUIENES  </a:t>
            </a:r>
            <a:r>
              <a:rPr lang="en-US" sz="3500" b="1" spc="-400" dirty="0">
                <a:latin typeface="Baskerville Old Face" panose="02020602080505020303" pitchFamily="18" charset="0"/>
              </a:rPr>
              <a:t>RINDEN  </a:t>
            </a:r>
            <a:r>
              <a:rPr lang="en-US" sz="3500" b="1" spc="-80" dirty="0">
                <a:latin typeface="Baskerville Old Face" panose="02020602080505020303" pitchFamily="18" charset="0"/>
              </a:rPr>
              <a:t>CUENTAS?</a:t>
            </a:r>
            <a:endParaRPr lang="en-US" sz="3500" b="1" dirty="0">
              <a:latin typeface="Baskerville Old Face" panose="02020602080505020303" pitchFamily="18" charset="0"/>
            </a:endParaRPr>
          </a:p>
        </p:txBody>
      </p:sp>
      <p:pic>
        <p:nvPicPr>
          <p:cNvPr id="2050" name="Picture 2" descr="Puede ser una imagen de 2 personas y texto">
            <a:extLst>
              <a:ext uri="{FF2B5EF4-FFF2-40B4-BE49-F238E27FC236}">
                <a16:creationId xmlns:a16="http://schemas.microsoft.com/office/drawing/2014/main" id="{90A850D0-5296-B85B-C9DF-51258568FC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005" r="31488"/>
          <a:stretch>
            <a:fillRect/>
          </a:stretch>
        </p:blipFill>
        <p:spPr bwMode="auto">
          <a:xfrm>
            <a:off x="5355771" y="493029"/>
            <a:ext cx="208000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uede ser una imagen de 2 personas, Sacsayhuamán y texto">
            <a:extLst>
              <a:ext uri="{FF2B5EF4-FFF2-40B4-BE49-F238E27FC236}">
                <a16:creationId xmlns:a16="http://schemas.microsoft.com/office/drawing/2014/main" id="{8D5DF247-1D5C-93F7-9F32-E8AB58174E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67" r="52539" b="10635"/>
          <a:stretch>
            <a:fillRect/>
          </a:stretch>
        </p:blipFill>
        <p:spPr bwMode="auto">
          <a:xfrm>
            <a:off x="8773888" y="493029"/>
            <a:ext cx="1982239" cy="3600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No hay ninguna descripción de la foto disponible.">
            <a:extLst>
              <a:ext uri="{FF2B5EF4-FFF2-40B4-BE49-F238E27FC236}">
                <a16:creationId xmlns:a16="http://schemas.microsoft.com/office/drawing/2014/main" id="{5408F662-2F9A-5BC6-51EB-220DF65E11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333" r="32698" b="51428"/>
          <a:stretch>
            <a:fillRect/>
          </a:stretch>
        </p:blipFill>
        <p:spPr bwMode="auto">
          <a:xfrm>
            <a:off x="1785257" y="465311"/>
            <a:ext cx="2232397" cy="373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60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53766CEE-A2A1-D965-76FA-157F633A7D7B}"/>
              </a:ext>
            </a:extLst>
          </p:cNvPr>
          <p:cNvPicPr>
            <a:picLocks noChangeAspect="1"/>
          </p:cNvPicPr>
          <p:nvPr/>
        </p:nvPicPr>
        <p:blipFill rotWithShape="1">
          <a:blip r:embed="rId2">
            <a:extLst>
              <a:ext uri="{28A0092B-C50C-407E-A947-70E740481C1C}">
                <a14:useLocalDpi xmlns:a14="http://schemas.microsoft.com/office/drawing/2010/main" val="0"/>
              </a:ext>
            </a:extLst>
          </a:blip>
          <a:srcRect t="14286" b="14285"/>
          <a:stretch/>
        </p:blipFill>
        <p:spPr bwMode="auto">
          <a:xfrm>
            <a:off x="1555898" y="26581"/>
            <a:ext cx="9144000" cy="6858000"/>
          </a:xfrm>
          <a:prstGeom prst="rect">
            <a:avLst/>
          </a:prstGeom>
          <a:noFill/>
          <a:ln>
            <a:noFill/>
          </a:ln>
        </p:spPr>
      </p:pic>
      <p:pic>
        <p:nvPicPr>
          <p:cNvPr id="2050" name="Picture 2" descr="Preguntas Imagenes">
            <a:extLst>
              <a:ext uri="{FF2B5EF4-FFF2-40B4-BE49-F238E27FC236}">
                <a16:creationId xmlns:a16="http://schemas.microsoft.com/office/drawing/2014/main" id="{2D099191-B573-5442-2191-ABED409FFC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9608" y="1961390"/>
            <a:ext cx="9144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object 7"/>
          <p:cNvSpPr txBox="1">
            <a:spLocks noGrp="1"/>
          </p:cNvSpPr>
          <p:nvPr>
            <p:ph type="title"/>
          </p:nvPr>
        </p:nvSpPr>
        <p:spPr>
          <a:xfrm>
            <a:off x="772887" y="373848"/>
            <a:ext cx="11212284" cy="2071080"/>
          </a:xfrm>
          <a:prstGeom prst="rect">
            <a:avLst/>
          </a:prstGeom>
          <a:solidFill>
            <a:srgbClr val="D3DEB6"/>
          </a:solidFill>
        </p:spPr>
        <p:txBody>
          <a:bodyPr vert="horz" wrap="square" lIns="0" tIns="39370" rIns="0" bIns="0" rtlCol="0" anchor="ctr">
            <a:spAutoFit/>
          </a:bodyPr>
          <a:lstStyle/>
          <a:p>
            <a:pPr marL="1236345" marR="812800" indent="-416559" algn="ctr">
              <a:lnSpc>
                <a:spcPct val="100000"/>
              </a:lnSpc>
              <a:spcBef>
                <a:spcPts val="310"/>
              </a:spcBef>
            </a:pPr>
            <a:r>
              <a:rPr spc="-215" dirty="0"/>
              <a:t>PREGUNTAS</a:t>
            </a:r>
            <a:r>
              <a:rPr spc="-5" dirty="0"/>
              <a:t> </a:t>
            </a:r>
            <a:r>
              <a:rPr spc="-140" dirty="0"/>
              <a:t>FORMULADAS</a:t>
            </a:r>
            <a:r>
              <a:rPr spc="35" dirty="0"/>
              <a:t> </a:t>
            </a:r>
            <a:r>
              <a:rPr spc="-190" dirty="0"/>
              <a:t>POR</a:t>
            </a:r>
            <a:r>
              <a:rPr spc="-15" dirty="0"/>
              <a:t> </a:t>
            </a:r>
            <a:r>
              <a:rPr spc="-25" dirty="0"/>
              <a:t>LA </a:t>
            </a:r>
            <a:r>
              <a:rPr spc="-120" dirty="0"/>
              <a:t>CIUDADANIA</a:t>
            </a:r>
            <a:r>
              <a:rPr lang="es-EC" spc="-120" dirty="0"/>
              <a:t> EN ASAMBLEA LOCAL CIUDADANA</a:t>
            </a:r>
            <a:endParaRPr spc="-275"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B396204B-0FB9-0216-7FED-B9EE309B984C}"/>
              </a:ext>
            </a:extLst>
          </p:cNvPr>
          <p:cNvSpPr>
            <a:spLocks noChangeArrowheads="1"/>
          </p:cNvSpPr>
          <p:nvPr/>
        </p:nvSpPr>
        <p:spPr bwMode="auto">
          <a:xfrm>
            <a:off x="359229" y="288485"/>
            <a:ext cx="11832771"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C" sz="1600" b="1" i="0" u="sng" strike="noStrike" cap="none" normalizeH="0" baseline="0" dirty="0">
                <a:ln>
                  <a:noFill/>
                </a:ln>
                <a:solidFill>
                  <a:srgbClr val="EE0000"/>
                </a:solidFill>
                <a:effectLst/>
                <a:latin typeface="Arial" panose="020B0604020202020204" pitchFamily="34" charset="0"/>
                <a:ea typeface="Times New Roman" panose="02020603050405020304" pitchFamily="18" charset="0"/>
                <a:cs typeface="Arial" panose="020B0604020202020204" pitchFamily="34" charset="0"/>
              </a:rPr>
              <a:t>PREGUNTAS DEL SISTEMA ECONOMICO PRODUCTIVO</a:t>
            </a:r>
            <a:endParaRPr kumimoji="0" lang="es-EC" altLang="es-EC"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rgbClr val="EE0000"/>
                </a:solidFill>
                <a:effectLst/>
                <a:latin typeface="Arial" panose="020B0604020202020204" pitchFamily="34" charset="0"/>
                <a:ea typeface="Times New Roman" panose="02020603050405020304" pitchFamily="18" charset="0"/>
                <a:cs typeface="Arial" panose="020B0604020202020204" pitchFamily="34" charset="0"/>
              </a:rPr>
              <a:t>PREGUNTA 01</a:t>
            </a:r>
            <a:r>
              <a:rPr kumimoji="0" lang="es-EC" altLang="es-EC" sz="1600" b="0" i="0" u="none" strike="noStrike" cap="none" normalizeH="0" baseline="0" dirty="0">
                <a:ln>
                  <a:noFill/>
                </a:ln>
                <a:solidFill>
                  <a:srgbClr val="EE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s-EC" altLang="es-EC" sz="1600" b="0" i="0" u="none" strike="noStrike" cap="none" normalizeH="0" baseline="0" dirty="0">
                <a:ln>
                  <a:noFill/>
                </a:ln>
                <a:solidFill>
                  <a:srgbClr val="4C94D8"/>
                </a:solidFill>
                <a:effectLst/>
                <a:latin typeface="Aptos" panose="020B0004020202020204" pitchFamily="34" charset="0"/>
                <a:ea typeface="Times New Roman" panose="02020603050405020304" pitchFamily="18" charset="0"/>
                <a:cs typeface="Arial" panose="020B0604020202020204" pitchFamily="34" charset="0"/>
              </a:rPr>
              <a:t>¿</a:t>
            </a:r>
            <a:r>
              <a:rPr kumimoji="0" lang="es-EC" altLang="es-EC" sz="1600" b="0" i="0" u="none" strike="noStrike" cap="none" normalizeH="0" baseline="0" dirty="0">
                <a:ln>
                  <a:noFill/>
                </a:ln>
                <a:solidFill>
                  <a:srgbClr val="4C94D8"/>
                </a:solidFill>
                <a:effectLst/>
                <a:latin typeface="Arial" panose="020B0604020202020204" pitchFamily="34" charset="0"/>
                <a:ea typeface="Times New Roman" panose="02020603050405020304" pitchFamily="18" charset="0"/>
                <a:cs typeface="Arial" panose="020B0604020202020204" pitchFamily="34" charset="0"/>
              </a:rPr>
              <a:t>Cu</a:t>
            </a:r>
            <a:r>
              <a:rPr kumimoji="0" lang="es-EC" altLang="es-EC" sz="1600" b="0" i="0" u="none" strike="noStrike" cap="none" normalizeH="0" baseline="0" dirty="0">
                <a:ln>
                  <a:noFill/>
                </a:ln>
                <a:solidFill>
                  <a:srgbClr val="4C94D8"/>
                </a:solidFill>
                <a:effectLst/>
                <a:latin typeface="Aptos" panose="020B0004020202020204" pitchFamily="34" charset="0"/>
                <a:ea typeface="Times New Roman" panose="02020603050405020304" pitchFamily="18" charset="0"/>
                <a:cs typeface="Arial" panose="020B0604020202020204" pitchFamily="34" charset="0"/>
              </a:rPr>
              <a:t>á</a:t>
            </a:r>
            <a:r>
              <a:rPr kumimoji="0" lang="es-EC" altLang="es-EC" sz="1600" b="0" i="0" u="none" strike="noStrike" cap="none" normalizeH="0" baseline="0" dirty="0">
                <a:ln>
                  <a:noFill/>
                </a:ln>
                <a:solidFill>
                  <a:srgbClr val="4C94D8"/>
                </a:solidFill>
                <a:effectLst/>
                <a:latin typeface="Arial" panose="020B0604020202020204" pitchFamily="34" charset="0"/>
                <a:ea typeface="Times New Roman" panose="02020603050405020304" pitchFamily="18" charset="0"/>
                <a:cs typeface="Arial" panose="020B0604020202020204" pitchFamily="34" charset="0"/>
              </a:rPr>
              <a:t>les son las obras ejecutadas en la comunidad Baz</a:t>
            </a:r>
            <a:r>
              <a:rPr kumimoji="0" lang="es-EC" altLang="es-EC" sz="1600" b="0" i="0" u="none" strike="noStrike" cap="none" normalizeH="0" baseline="0" dirty="0">
                <a:ln>
                  <a:noFill/>
                </a:ln>
                <a:solidFill>
                  <a:srgbClr val="4C94D8"/>
                </a:solidFill>
                <a:effectLst/>
                <a:latin typeface="Aptos" panose="020B0004020202020204" pitchFamily="34" charset="0"/>
                <a:ea typeface="Times New Roman" panose="02020603050405020304" pitchFamily="18" charset="0"/>
                <a:cs typeface="Arial" panose="020B0604020202020204" pitchFamily="34" charset="0"/>
              </a:rPr>
              <a:t>á</a:t>
            </a:r>
            <a:r>
              <a:rPr kumimoji="0" lang="es-EC" altLang="es-EC" sz="1600" b="0" i="0" u="none" strike="noStrike" cap="none" normalizeH="0" baseline="0" dirty="0">
                <a:ln>
                  <a:noFill/>
                </a:ln>
                <a:solidFill>
                  <a:srgbClr val="4C94D8"/>
                </a:solidFill>
                <a:effectLst/>
                <a:latin typeface="Arial" panose="020B0604020202020204" pitchFamily="34" charset="0"/>
                <a:ea typeface="Times New Roman" panose="02020603050405020304" pitchFamily="18" charset="0"/>
                <a:cs typeface="Arial" panose="020B0604020202020204" pitchFamily="34" charset="0"/>
              </a:rPr>
              <a:t>n Grande, considerando que no se evidencia la ejecuci</a:t>
            </a:r>
            <a:r>
              <a:rPr kumimoji="0" lang="es-EC" altLang="es-EC" sz="1600" b="0" i="0" u="none" strike="noStrike" cap="none" normalizeH="0" baseline="0" dirty="0">
                <a:ln>
                  <a:noFill/>
                </a:ln>
                <a:solidFill>
                  <a:srgbClr val="4C94D8"/>
                </a:solidFill>
                <a:effectLst/>
                <a:latin typeface="Aptos" panose="020B0004020202020204" pitchFamily="34" charset="0"/>
                <a:ea typeface="Times New Roman" panose="02020603050405020304" pitchFamily="18" charset="0"/>
                <a:cs typeface="Arial" panose="020B0604020202020204" pitchFamily="34" charset="0"/>
              </a:rPr>
              <a:t>ó</a:t>
            </a:r>
            <a:r>
              <a:rPr kumimoji="0" lang="es-EC" altLang="es-EC" sz="1600" b="0" i="0" u="none" strike="noStrike" cap="none" normalizeH="0" baseline="0" dirty="0">
                <a:ln>
                  <a:noFill/>
                </a:ln>
                <a:solidFill>
                  <a:srgbClr val="4C94D8"/>
                </a:solidFill>
                <a:effectLst/>
                <a:latin typeface="Arial" panose="020B0604020202020204" pitchFamily="34" charset="0"/>
                <a:ea typeface="Times New Roman" panose="02020603050405020304" pitchFamily="18" charset="0"/>
                <a:cs typeface="Arial" panose="020B0604020202020204" pitchFamily="34" charset="0"/>
              </a:rPr>
              <a:t>n de ninguna?</a:t>
            </a:r>
            <a:endParaRPr kumimoji="0" lang="es-EC" altLang="es-EC"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rgbClr val="EE0000"/>
                </a:solidFill>
                <a:effectLst/>
                <a:latin typeface="Arial" panose="020B0604020202020204" pitchFamily="34" charset="0"/>
                <a:ea typeface="Times New Roman" panose="02020603050405020304" pitchFamily="18" charset="0"/>
                <a:cs typeface="Arial" panose="020B0604020202020204" pitchFamily="34" charset="0"/>
              </a:rPr>
              <a:t>RESPUESTA.-</a:t>
            </a:r>
            <a:r>
              <a:rPr kumimoji="0" lang="es-EC" altLang="es-EC" sz="1600" b="0" i="0" u="none" strike="noStrike" cap="none" normalizeH="0" baseline="0" dirty="0">
                <a:ln>
                  <a:noFill/>
                </a:ln>
                <a:solidFill>
                  <a:srgbClr val="EE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Desde el Gobierno el Gobierno Aut</a:t>
            </a:r>
            <a:r>
              <a:rPr kumimoji="0" lang="es-EC" altLang="es-EC" sz="16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Arial" panose="020B0604020202020204" pitchFamily="34" charset="0"/>
              </a:rPr>
              <a:t>ó</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nomo Descentralizado Parroquial Rural de cebadas para el a</a:t>
            </a:r>
            <a:r>
              <a:rPr kumimoji="0" lang="es-EC" altLang="es-EC" sz="16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Arial" panose="020B0604020202020204" pitchFamily="34" charset="0"/>
              </a:rPr>
              <a:t>ñ</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 2025. Se realiz</a:t>
            </a:r>
            <a:r>
              <a:rPr kumimoji="0" lang="es-EC" altLang="es-EC" sz="16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Arial" panose="020B0604020202020204" pitchFamily="34" charset="0"/>
              </a:rPr>
              <a:t>ó</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la entrega total de 66m3 (dos camiones de abono org</a:t>
            </a:r>
            <a:r>
              <a:rPr kumimoji="0" lang="es-EC" altLang="es-EC" sz="16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Arial" panose="020B0604020202020204" pitchFamily="34" charset="0"/>
              </a:rPr>
              <a:t>á</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nico), con fecha 14 de junio de 2025, como se respalda en la siguiente acta de entrega-recepci</a:t>
            </a:r>
            <a:r>
              <a:rPr kumimoji="0" lang="es-EC" altLang="es-EC" sz="16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Arial" panose="020B0604020202020204" pitchFamily="34" charset="0"/>
              </a:rPr>
              <a:t>ó</a:t>
            </a:r>
            <a:r>
              <a:rPr kumimoji="0" lang="es-EC" altLang="es-EC"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a:t>
            </a:r>
            <a:endParaRPr kumimoji="0" lang="es-EC" altLang="es-EC"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C" altLang="es-EC" sz="1800" b="0" i="0" u="none" strike="noStrike" cap="none" normalizeH="0" baseline="0" dirty="0">
              <a:ln>
                <a:noFill/>
              </a:ln>
              <a:solidFill>
                <a:schemeClr val="tx1"/>
              </a:solidFill>
              <a:effectLst/>
              <a:latin typeface="Arial" panose="020B0604020202020204" pitchFamily="34" charset="0"/>
            </a:endParaRPr>
          </a:p>
        </p:txBody>
      </p:sp>
      <p:pic>
        <p:nvPicPr>
          <p:cNvPr id="10241" name="Imagen 1">
            <a:extLst>
              <a:ext uri="{FF2B5EF4-FFF2-40B4-BE49-F238E27FC236}">
                <a16:creationId xmlns:a16="http://schemas.microsoft.com/office/drawing/2014/main" id="{A1B39F06-0715-1CE6-B7C1-7EC51EFE89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807" t="19708" r="34972" b="4915"/>
          <a:stretch>
            <a:fillRect/>
          </a:stretch>
        </p:blipFill>
        <p:spPr bwMode="auto">
          <a:xfrm>
            <a:off x="2538156" y="1981200"/>
            <a:ext cx="6780376" cy="460122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C19BC4CC-36F3-130C-2BC8-A891499D75EC}"/>
              </a:ext>
            </a:extLst>
          </p:cNvPr>
          <p:cNvSpPr>
            <a:spLocks noChangeArrowheads="1"/>
          </p:cNvSpPr>
          <p:nvPr/>
        </p:nvSpPr>
        <p:spPr bwMode="auto">
          <a:xfrm>
            <a:off x="0" y="6813550"/>
            <a:ext cx="6780376"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C"/>
          </a:p>
        </p:txBody>
      </p:sp>
    </p:spTree>
    <p:extLst>
      <p:ext uri="{BB962C8B-B14F-4D97-AF65-F5344CB8AC3E}">
        <p14:creationId xmlns:p14="http://schemas.microsoft.com/office/powerpoint/2010/main" val="689886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61E1747-D863-ACE5-A6F2-BE94208BAEF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60071" y="772886"/>
            <a:ext cx="8871857" cy="5050971"/>
          </a:xfrm>
          <a:prstGeom prst="rect">
            <a:avLst/>
          </a:prstGeom>
          <a:noFill/>
          <a:ln>
            <a:noFill/>
          </a:ln>
        </p:spPr>
      </p:pic>
      <p:sp>
        <p:nvSpPr>
          <p:cNvPr id="5" name="CuadroTexto 4">
            <a:extLst>
              <a:ext uri="{FF2B5EF4-FFF2-40B4-BE49-F238E27FC236}">
                <a16:creationId xmlns:a16="http://schemas.microsoft.com/office/drawing/2014/main" id="{BA24C990-2840-14EC-2807-D8AFF6281175}"/>
              </a:ext>
            </a:extLst>
          </p:cNvPr>
          <p:cNvSpPr txBox="1"/>
          <p:nvPr/>
        </p:nvSpPr>
        <p:spPr>
          <a:xfrm>
            <a:off x="2786743" y="272144"/>
            <a:ext cx="5998028" cy="369332"/>
          </a:xfrm>
          <a:prstGeom prst="rect">
            <a:avLst/>
          </a:prstGeom>
          <a:noFill/>
        </p:spPr>
        <p:txBody>
          <a:bodyPr wrap="square" rtlCol="0">
            <a:spAutoFit/>
          </a:bodyPr>
          <a:lstStyle/>
          <a:p>
            <a:r>
              <a:rPr lang="es-EC" dirty="0">
                <a:highlight>
                  <a:srgbClr val="FF0000"/>
                </a:highlight>
              </a:rPr>
              <a:t>ATENCION CON LA MAQUINARIA DEL GADPR-CEBADAS</a:t>
            </a:r>
          </a:p>
        </p:txBody>
      </p:sp>
      <p:sp>
        <p:nvSpPr>
          <p:cNvPr id="7" name="CuadroTexto 6">
            <a:extLst>
              <a:ext uri="{FF2B5EF4-FFF2-40B4-BE49-F238E27FC236}">
                <a16:creationId xmlns:a16="http://schemas.microsoft.com/office/drawing/2014/main" id="{A2ACFAAB-8644-7CF0-548C-9464190A668B}"/>
              </a:ext>
            </a:extLst>
          </p:cNvPr>
          <p:cNvSpPr txBox="1"/>
          <p:nvPr/>
        </p:nvSpPr>
        <p:spPr>
          <a:xfrm>
            <a:off x="849084" y="5823857"/>
            <a:ext cx="10493829" cy="1029769"/>
          </a:xfrm>
          <a:prstGeom prst="rect">
            <a:avLst/>
          </a:prstGeom>
          <a:noFill/>
        </p:spPr>
        <p:txBody>
          <a:bodyPr wrap="square">
            <a:spAutoFit/>
          </a:bodyPr>
          <a:lstStyle/>
          <a:p>
            <a:pPr marL="342900" lvl="0" indent="-342900" algn="just">
              <a:lnSpc>
                <a:spcPct val="115000"/>
              </a:lnSpc>
              <a:buFont typeface="Symbol" panose="05050102010706020507" pitchFamily="18" charset="2"/>
              <a:buChar char=""/>
            </a:pPr>
            <a:r>
              <a:rPr lang="es-EC" sz="1800" dirty="0">
                <a:effectLst/>
                <a:latin typeface="Arial" panose="020B0604020202020204" pitchFamily="34" charset="0"/>
                <a:ea typeface="Times New Roman" panose="02020603050405020304" pitchFamily="18" charset="0"/>
                <a:cs typeface="Times New Roman" panose="02020603050405020304" pitchFamily="18" charset="0"/>
              </a:rPr>
              <a:t>Siembra de plantas nativas en la comunidad </a:t>
            </a:r>
            <a:r>
              <a:rPr lang="es-EC" sz="1800" dirty="0" err="1">
                <a:effectLst/>
                <a:latin typeface="Arial" panose="020B0604020202020204" pitchFamily="34" charset="0"/>
                <a:ea typeface="Times New Roman" panose="02020603050405020304" pitchFamily="18" charset="0"/>
                <a:cs typeface="Times New Roman" panose="02020603050405020304" pitchFamily="18" charset="0"/>
              </a:rPr>
              <a:t>Bazan</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Grande GADPCH.</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s-EC" sz="1800" dirty="0">
                <a:effectLst/>
                <a:latin typeface="Arial" panose="020B0604020202020204" pitchFamily="34" charset="0"/>
                <a:ea typeface="Times New Roman" panose="02020603050405020304" pitchFamily="18" charset="0"/>
                <a:cs typeface="Times New Roman" panose="02020603050405020304" pitchFamily="18" charset="0"/>
              </a:rPr>
              <a:t>Apoyo con el proyecto de inseminación por parte del GADPCH.</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s-EC" sz="1800" dirty="0">
                <a:effectLst/>
                <a:latin typeface="Arial" panose="020B0604020202020204" pitchFamily="34" charset="0"/>
                <a:ea typeface="Times New Roman" panose="02020603050405020304" pitchFamily="18" charset="0"/>
                <a:cs typeface="Times New Roman" panose="02020603050405020304" pitchFamily="18" charset="0"/>
              </a:rPr>
              <a:t>Apoyo al estudio de vialidad por parte del GADPCH.</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82379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F550EC6-3830-B31C-F31A-000F052DF1F0}"/>
              </a:ext>
            </a:extLst>
          </p:cNvPr>
          <p:cNvSpPr txBox="1"/>
          <p:nvPr/>
        </p:nvSpPr>
        <p:spPr>
          <a:xfrm>
            <a:off x="391886" y="492970"/>
            <a:ext cx="11517085" cy="5509457"/>
          </a:xfrm>
          <a:prstGeom prst="rect">
            <a:avLst/>
          </a:prstGeom>
          <a:noFill/>
        </p:spPr>
        <p:txBody>
          <a:bodyPr wrap="square">
            <a:spAutoFit/>
          </a:bodyPr>
          <a:lstStyle/>
          <a:p>
            <a:pPr algn="just">
              <a:lnSpc>
                <a:spcPct val="115000"/>
              </a:lnSpc>
              <a:spcAft>
                <a:spcPts val="1000"/>
              </a:spcAft>
              <a:buNone/>
            </a:pPr>
            <a:r>
              <a:rPr lang="es-EC" sz="20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  02.</a:t>
            </a:r>
            <a:r>
              <a:rPr lang="es-EC" sz="20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20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¿Qué ha sucedido con el presupuesto participativo del año 2025 del Consejo Provincial, debido a que existía un requerimiento relacionado con pasto”</a:t>
            </a:r>
            <a:endParaRPr lang="es-EC" sz="20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20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a:t>
            </a:r>
            <a:r>
              <a:rPr lang="es-EC" sz="20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Desde la gestión del Gobierno Autónomo Descentralizado Parroquial Rural de Cebadas, se ha realizado la gestión de:  Recepción de documentos, Ingreso de documentos al GADPCH, Seguimiento del Proyecto. La competencia y procesos de contratación pública son por parte del Gobierno de la Provincia el cual debe responder por su retraso en la entrega de dicho requerimiento. Para la entrega de semillas de pastos en la actualidad se requiere de los siguientes documentos habilitantes: Nombramiento de la directiva vigente, Listado de beneficiarios, copias de cedulas de los beneficiarios. Documentos que deben ingresar al Gobierno de la Provincia. Las siguientes comunidades: 1.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Tagmo</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Chacapalan</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2. Airon Cruz, 3. Reten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Ichubamba</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4.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Pancun</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Ichubamba</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5.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Pucatotoras</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6. Tranca Pucara, 7.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Guarguallag</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Chico, 8. San Vicente de Tablillas, 9. Cenan, 10. Vía Oriente, 11. Bazán Chico, 12. Bazán Grande, 13. Cecel Airon, 14. Reten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Ichubamba</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15. Tres Aguas, 16. San Francisco, 17. San Antonio de Cebadas, , 18.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Cofradia</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 la Inmaculada. La entrega de los pastos será a las comunidades que han participado en la asamblea Local Ciudadana por parte del GADPCH. Para la definición presupuestaria del año 2025.</a:t>
            </a:r>
            <a:endParaRPr lang="es-EC" sz="20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98704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7FA9DCE9-E5D5-C15B-36F4-200FDE43399F}"/>
              </a:ext>
            </a:extLst>
          </p:cNvPr>
          <p:cNvSpPr txBox="1"/>
          <p:nvPr/>
        </p:nvSpPr>
        <p:spPr>
          <a:xfrm>
            <a:off x="424543" y="189304"/>
            <a:ext cx="10983686" cy="2113656"/>
          </a:xfrm>
          <a:prstGeom prst="rect">
            <a:avLst/>
          </a:prstGeom>
          <a:noFill/>
        </p:spPr>
        <p:txBody>
          <a:bodyPr wrap="square">
            <a:spAutoFit/>
          </a:bodyPr>
          <a:lstStyle/>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PREGUNTA03</a:t>
            </a:r>
            <a:r>
              <a:rPr lang="es-EC" sz="18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 ¿Por qué no se ha efectuado la entrega del presupuesto participativos correspondiente a la Asociación Airon Cruz?</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 -</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Con oficio S/N de fecha 04 de septiembre de 2024. solicitan abonos orgánicos y semilla de alfalfa morada, trébol blanco, pasto azul, </a:t>
            </a:r>
            <a:r>
              <a:rPr lang="es-EC" sz="1800" dirty="0" err="1">
                <a:effectLst/>
                <a:latin typeface="Arial" panose="020B0604020202020204" pitchFamily="34" charset="0"/>
                <a:ea typeface="Times New Roman" panose="02020603050405020304" pitchFamily="18" charset="0"/>
                <a:cs typeface="Times New Roman" panose="02020603050405020304" pitchFamily="18" charset="0"/>
              </a:rPr>
              <a:t>ryegrass</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perenne y </a:t>
            </a:r>
            <a:r>
              <a:rPr lang="es-EC" sz="1800" dirty="0" err="1">
                <a:effectLst/>
                <a:latin typeface="Arial" panose="020B0604020202020204" pitchFamily="34" charset="0"/>
                <a:ea typeface="Times New Roman" panose="02020603050405020304" pitchFamily="18" charset="0"/>
                <a:cs typeface="Times New Roman" panose="02020603050405020304" pitchFamily="18" charset="0"/>
              </a:rPr>
              <a:t>ryegrass</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anual.  En cumplimiento a los requerimientos, la entrega del requerimiento se entrega el 04 de agosto del 2025, para constancia de lo actuado se adjunta la siguiente acta de entrega recepción.</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5D97C7EC-7C05-B9B6-2A12-A205CD6F0F74}"/>
              </a:ext>
            </a:extLst>
          </p:cNvPr>
          <p:cNvPicPr>
            <a:picLocks noChangeAspect="1"/>
          </p:cNvPicPr>
          <p:nvPr/>
        </p:nvPicPr>
        <p:blipFill rotWithShape="1">
          <a:blip r:embed="rId3"/>
          <a:srcRect l="35394" t="20381" r="35913"/>
          <a:stretch>
            <a:fillRect/>
          </a:stretch>
        </p:blipFill>
        <p:spPr bwMode="auto">
          <a:xfrm>
            <a:off x="866775" y="2333191"/>
            <a:ext cx="4679225" cy="4365173"/>
          </a:xfrm>
          <a:prstGeom prst="rect">
            <a:avLst/>
          </a:prstGeom>
          <a:ln>
            <a:noFill/>
          </a:ln>
          <a:extLst>
            <a:ext uri="{53640926-AAD7-44D8-BBD7-CCE9431645EC}">
              <a14:shadowObscured xmlns:a14="http://schemas.microsoft.com/office/drawing/2010/main"/>
            </a:ext>
          </a:extLst>
        </p:spPr>
      </p:pic>
      <p:pic>
        <p:nvPicPr>
          <p:cNvPr id="7" name="Imagen 6">
            <a:extLst>
              <a:ext uri="{FF2B5EF4-FFF2-40B4-BE49-F238E27FC236}">
                <a16:creationId xmlns:a16="http://schemas.microsoft.com/office/drawing/2014/main" id="{554AA50B-B7BE-4EAF-DF7B-DCD966F33683}"/>
              </a:ext>
            </a:extLst>
          </p:cNvPr>
          <p:cNvPicPr>
            <a:picLocks noChangeAspect="1"/>
          </p:cNvPicPr>
          <p:nvPr/>
        </p:nvPicPr>
        <p:blipFill rotWithShape="1">
          <a:blip r:embed="rId4"/>
          <a:srcRect l="34219" t="22844" r="34854"/>
          <a:stretch>
            <a:fillRect/>
          </a:stretch>
        </p:blipFill>
        <p:spPr bwMode="auto">
          <a:xfrm>
            <a:off x="5988232" y="2173557"/>
            <a:ext cx="5505450" cy="468444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561551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7B8BC299-40EE-FBC8-8924-62EC1BE9C290}"/>
              </a:ext>
            </a:extLst>
          </p:cNvPr>
          <p:cNvSpPr txBox="1"/>
          <p:nvPr/>
        </p:nvSpPr>
        <p:spPr>
          <a:xfrm>
            <a:off x="130628" y="0"/>
            <a:ext cx="11843658" cy="1923347"/>
          </a:xfrm>
          <a:prstGeom prst="rect">
            <a:avLst/>
          </a:prstGeom>
          <a:noFill/>
        </p:spPr>
        <p:txBody>
          <a:bodyPr wrap="square">
            <a:spAutoFit/>
          </a:bodyPr>
          <a:lstStyle/>
          <a:p>
            <a:pPr algn="ctr">
              <a:lnSpc>
                <a:spcPct val="115000"/>
              </a:lnSpc>
              <a:spcAft>
                <a:spcPts val="1000"/>
              </a:spcAft>
              <a:buNone/>
            </a:pPr>
            <a:r>
              <a:rPr lang="es-ES" sz="1800" b="1" u="sng"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PREGUNTAS DEL SISTEMA ASENTAMIENTOS HUMANOS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 04.</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¿POR QUÉ EL GAD PARROQUIAL DE CEBADAS SOLICITA CONTRAPARTE DE COMBUSTIBLE A LAS COMUNIDADES, CONSIDERANDO QUE NO DEBERÍA SER UN REQUISITO OBLIGATORIO?</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El territorio de cebadas en la actualización vial por parte del GADPR CEBADAS </a:t>
            </a:r>
            <a:r>
              <a:rPr lang="es-EC" sz="1800" dirty="0" err="1">
                <a:effectLst/>
                <a:latin typeface="Arial" panose="020B0604020202020204" pitchFamily="34" charset="0"/>
                <a:ea typeface="Times New Roman" panose="02020603050405020304" pitchFamily="18" charset="0"/>
                <a:cs typeface="Times New Roman" panose="02020603050405020304" pitchFamily="18" charset="0"/>
              </a:rPr>
              <a:t>PDyOT</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2024 .</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511D6DAB-0E77-5781-4D5E-C0CC54BDBE1E}"/>
              </a:ext>
            </a:extLst>
          </p:cNvPr>
          <p:cNvPicPr>
            <a:picLocks noChangeAspect="1"/>
          </p:cNvPicPr>
          <p:nvPr/>
        </p:nvPicPr>
        <p:blipFill rotWithShape="1">
          <a:blip r:embed="rId2"/>
          <a:srcRect l="18110" t="31579" r="36853" b="34379"/>
          <a:stretch>
            <a:fillRect/>
          </a:stretch>
        </p:blipFill>
        <p:spPr bwMode="auto">
          <a:xfrm>
            <a:off x="3419202" y="1923347"/>
            <a:ext cx="4962797" cy="2354739"/>
          </a:xfrm>
          <a:prstGeom prst="rect">
            <a:avLst/>
          </a:prstGeom>
          <a:ln>
            <a:noFill/>
          </a:ln>
          <a:extLst>
            <a:ext uri="{53640926-AAD7-44D8-BBD7-CCE9431645EC}">
              <a14:shadowObscured xmlns:a14="http://schemas.microsoft.com/office/drawing/2010/main"/>
            </a:ext>
          </a:extLst>
        </p:spPr>
      </p:pic>
      <p:sp>
        <p:nvSpPr>
          <p:cNvPr id="8" name="CuadroTexto 7">
            <a:extLst>
              <a:ext uri="{FF2B5EF4-FFF2-40B4-BE49-F238E27FC236}">
                <a16:creationId xmlns:a16="http://schemas.microsoft.com/office/drawing/2014/main" id="{A0CD3C4D-8606-90FD-A657-2EF7C403B33C}"/>
              </a:ext>
            </a:extLst>
          </p:cNvPr>
          <p:cNvSpPr txBox="1"/>
          <p:nvPr/>
        </p:nvSpPr>
        <p:spPr>
          <a:xfrm>
            <a:off x="-27215" y="4278086"/>
            <a:ext cx="12159343" cy="2303964"/>
          </a:xfrm>
          <a:prstGeom prst="rect">
            <a:avLst/>
          </a:prstGeom>
          <a:noFill/>
        </p:spPr>
        <p:txBody>
          <a:bodyPr wrap="square">
            <a:spAutoFit/>
          </a:bodyPr>
          <a:lstStyle/>
          <a:p>
            <a:pPr algn="just">
              <a:lnSpc>
                <a:spcPct val="115000"/>
              </a:lnSpc>
              <a:spcAft>
                <a:spcPts val="1000"/>
              </a:spcAft>
              <a:buNone/>
            </a:pPr>
            <a:r>
              <a:rPr lang="es-EC" sz="1800" dirty="0">
                <a:effectLst/>
                <a:latin typeface="Arial" panose="020B0604020202020204" pitchFamily="34" charset="0"/>
                <a:ea typeface="Times New Roman" panose="02020603050405020304" pitchFamily="18" charset="0"/>
                <a:cs typeface="Times New Roman" panose="02020603050405020304" pitchFamily="18" charset="0"/>
              </a:rPr>
              <a:t>Se evidencia que el territorio de Cebadas al ser extenso en vialidad aproximadamente 421,31 km de vías, unas comunidades más extensas que otras, el presupuesto reducido del estado central, nos han permito solo atender de acuerdo a las necesidades de cada comunidad, Además en las asambleas comunitarias de definición presupuestaria de los años anteriores se contempla un valor para combustible para movilización de vehículos y traslado de maquinaria a diferentes comunidades, sectores y organizaciones, cada comunidad tiene diferentes necesidades de vialidad para lo cual la atención se realizado de acuerdo con la petición y previo a la visita del técnico del GADPR-CEBADAS. </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3423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E54F271-23C1-4183-1EDB-2674973A223B}"/>
              </a:ext>
            </a:extLst>
          </p:cNvPr>
          <p:cNvSpPr txBox="1"/>
          <p:nvPr/>
        </p:nvSpPr>
        <p:spPr>
          <a:xfrm>
            <a:off x="0" y="0"/>
            <a:ext cx="11865428" cy="7796173"/>
          </a:xfrm>
          <a:prstGeom prst="rect">
            <a:avLst/>
          </a:prstGeom>
          <a:noFill/>
        </p:spPr>
        <p:txBody>
          <a:bodyPr wrap="square">
            <a:spAutoFit/>
          </a:bodyPr>
          <a:lstStyle/>
          <a:p>
            <a:pPr algn="ctr">
              <a:lnSpc>
                <a:spcPct val="115000"/>
              </a:lnSpc>
              <a:spcAft>
                <a:spcPts val="1000"/>
              </a:spcAft>
              <a:buNone/>
            </a:pPr>
            <a:r>
              <a:rPr lang="es-EC" sz="1800" b="1" u="sng"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PREGUNTAS DEL SISTEMA POLITICO INSTITUCIONAL</a:t>
            </a:r>
          </a:p>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PREGUNTA 05.</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¿CUANTAS RESOLUCIONES HAN EMITIDO LAS SEÑORAS VOCALES DURANTE EL AÑO 2025 Y CUÁLES SON?</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 </a:t>
            </a:r>
          </a:p>
          <a:p>
            <a:pPr algn="just">
              <a:lnSpc>
                <a:spcPct val="115000"/>
              </a:lnSpc>
              <a:spcAft>
                <a:spcPts val="1000"/>
              </a:spcAft>
            </a:pPr>
            <a:r>
              <a:rPr lang="es-EC" b="1" dirty="0">
                <a:solidFill>
                  <a:schemeClr val="tx2">
                    <a:lumMod val="50000"/>
                    <a:lumOff val="50000"/>
                  </a:schemeClr>
                </a:solidFill>
                <a:effectLst/>
                <a:latin typeface="Arial" panose="020B0604020202020204" pitchFamily="34" charset="0"/>
                <a:ea typeface="Times New Roman" panose="02020603050405020304" pitchFamily="18" charset="0"/>
                <a:cs typeface="Times New Roman" panose="02020603050405020304" pitchFamily="18" charset="0"/>
              </a:rPr>
              <a:t>Sra. </a:t>
            </a:r>
            <a:r>
              <a:rPr lang="es-EC" b="1" dirty="0">
                <a:solidFill>
                  <a:schemeClr val="tx2">
                    <a:lumMod val="50000"/>
                    <a:lumOff val="50000"/>
                  </a:schemeClr>
                </a:solidFill>
              </a:rPr>
              <a:t>Carmen Moyolema , Ing. Ines Chuto</a:t>
            </a:r>
          </a:p>
          <a:p>
            <a:pPr algn="just">
              <a:lnSpc>
                <a:spcPct val="115000"/>
              </a:lnSpc>
              <a:spcAft>
                <a:spcPts val="1000"/>
              </a:spcAft>
            </a:pPr>
            <a:r>
              <a:rPr lang="es-EC" b="1" dirty="0"/>
              <a:t>1. RESOLUCIÓN QUE PROMUEVE Y GARANTIZA EL EJERCICIO  EFECTIVO  DE LOS DERECHOS  DE LAS PERSONAS  ADULTAS  MAYORES EN LA PARROQUIA  CEBADAS</a:t>
            </a:r>
            <a:r>
              <a:rPr lang="es-EC" dirty="0"/>
              <a:t> .</a:t>
            </a:r>
          </a:p>
          <a:p>
            <a:pPr algn="just">
              <a:lnSpc>
                <a:spcPct val="115000"/>
              </a:lnSpc>
              <a:spcAft>
                <a:spcPts val="1000"/>
              </a:spcAft>
            </a:pPr>
            <a:r>
              <a:rPr lang="es-EC" b="1" dirty="0"/>
              <a:t>2. RESOLUCION  PARA EL MANEJO, PROTECCION, CONSERVACION Y RESTAURAION DE ECOSISTEMAS FRAGILES EN EL GADPR-C. </a:t>
            </a:r>
          </a:p>
          <a:p>
            <a:pPr algn="just">
              <a:lnSpc>
                <a:spcPct val="115000"/>
              </a:lnSpc>
              <a:spcAft>
                <a:spcPts val="1000"/>
              </a:spcAft>
            </a:pPr>
            <a:r>
              <a:rPr lang="es-EC" b="1" dirty="0">
                <a:solidFill>
                  <a:schemeClr val="tx2">
                    <a:lumMod val="50000"/>
                    <a:lumOff val="50000"/>
                  </a:schemeClr>
                </a:solidFill>
              </a:rPr>
              <a:t>Sra. Carmen Moyolema ,  </a:t>
            </a:r>
            <a:r>
              <a:rPr lang="es-EC" b="1" dirty="0" err="1">
                <a:solidFill>
                  <a:schemeClr val="tx2">
                    <a:lumMod val="50000"/>
                    <a:lumOff val="50000"/>
                  </a:schemeClr>
                </a:solidFill>
              </a:rPr>
              <a:t>Tngla</a:t>
            </a:r>
            <a:r>
              <a:rPr lang="es-EC" b="1" dirty="0">
                <a:solidFill>
                  <a:schemeClr val="tx2">
                    <a:lumMod val="50000"/>
                    <a:lumOff val="50000"/>
                  </a:schemeClr>
                </a:solidFill>
              </a:rPr>
              <a:t>: Gladys Urquizo, Ing. Ines Chuto</a:t>
            </a:r>
          </a:p>
          <a:p>
            <a:pPr algn="just">
              <a:lnSpc>
                <a:spcPct val="115000"/>
              </a:lnSpc>
              <a:spcAft>
                <a:spcPts val="1000"/>
              </a:spcAft>
            </a:pPr>
            <a:r>
              <a:rPr lang="es-EC" b="1" dirty="0"/>
              <a:t>1. REGLAMENTO DEL  USO,  CONTROL, FUNIONAMIENTO Y MANTENIMIENTO  DE LAS MAQUINARIAS  ( VOLQUETA  RETROESCABADORA, MOTONIVILADORA  Y  TRACTOR  AGRICOLA  DEL GADPR-C.</a:t>
            </a:r>
          </a:p>
          <a:p>
            <a:pPr algn="just">
              <a:lnSpc>
                <a:spcPct val="115000"/>
              </a:lnSpc>
              <a:spcAft>
                <a:spcPts val="1000"/>
              </a:spcAft>
            </a:pPr>
            <a:r>
              <a:rPr lang="es-EC" b="1" dirty="0">
                <a:solidFill>
                  <a:schemeClr val="tx2">
                    <a:lumMod val="50000"/>
                    <a:lumOff val="50000"/>
                  </a:schemeClr>
                </a:solidFill>
              </a:rPr>
              <a:t>Ing. Ines Chuto</a:t>
            </a:r>
          </a:p>
          <a:p>
            <a:pPr algn="just">
              <a:lnSpc>
                <a:spcPct val="115000"/>
              </a:lnSpc>
              <a:spcAft>
                <a:spcPts val="1000"/>
              </a:spcAft>
            </a:pPr>
            <a:r>
              <a:rPr lang="es-EC" b="1" dirty="0"/>
              <a:t>1. LA RESOLUCIÓN QUE CONFORMA LA MESA ESPECIALIZADA DE LA NIÑEZ Y LA ADOLESCENCIA EN LA PARROQUIA </a:t>
            </a:r>
            <a:endParaRPr lang="es-EC" dirty="0"/>
          </a:p>
          <a:p>
            <a:pPr algn="just">
              <a:lnSpc>
                <a:spcPct val="115000"/>
              </a:lnSpc>
              <a:spcAft>
                <a:spcPts val="1000"/>
              </a:spcAft>
            </a:pPr>
            <a:endParaRPr lang="es-EC" dirty="0"/>
          </a:p>
          <a:p>
            <a:pPr algn="just">
              <a:lnSpc>
                <a:spcPct val="115000"/>
              </a:lnSpc>
              <a:spcAft>
                <a:spcPts val="1000"/>
              </a:spcAft>
            </a:pPr>
            <a:endParaRPr lang="es-EC" dirty="0"/>
          </a:p>
          <a:p>
            <a:pPr algn="just">
              <a:lnSpc>
                <a:spcPct val="115000"/>
              </a:lnSpc>
              <a:spcAft>
                <a:spcPts val="1000"/>
              </a:spcAft>
            </a:pPr>
            <a:endParaRPr lang="es-EC" dirty="0"/>
          </a:p>
          <a:p>
            <a:pPr algn="just">
              <a:lnSpc>
                <a:spcPct val="115000"/>
              </a:lnSpc>
              <a:spcAft>
                <a:spcPts val="1000"/>
              </a:spcAft>
              <a:buNone/>
            </a:pP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1736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94F449CE-D078-BD07-768A-2B772DEA3AD3}"/>
              </a:ext>
            </a:extLst>
          </p:cNvPr>
          <p:cNvSpPr txBox="1"/>
          <p:nvPr/>
        </p:nvSpPr>
        <p:spPr>
          <a:xfrm>
            <a:off x="206829" y="1558086"/>
            <a:ext cx="11778342" cy="2878993"/>
          </a:xfrm>
          <a:prstGeom prst="rect">
            <a:avLst/>
          </a:prstGeom>
          <a:noFill/>
        </p:spPr>
        <p:txBody>
          <a:bodyPr wrap="square">
            <a:spAutoFit/>
          </a:bodyPr>
          <a:lstStyle/>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 06.</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¿EN QUE FASE SE ENCUENTRAN LOS PRESUPUESTOS PARTICIPATIVOS DE LA PARROQUIA CEBADAS?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18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a:t>
            </a:r>
            <a:r>
              <a:rPr lang="es-EC" sz="18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18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Proyectos:</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Pastos y abonos químicos:</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la entrega se realizará el mes junio de 2026.</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Abono orgánico </a:t>
            </a:r>
            <a:r>
              <a:rPr lang="es-EC" sz="1800" b="1" dirty="0" err="1">
                <a:effectLst/>
                <a:latin typeface="Arial" panose="020B0604020202020204" pitchFamily="34" charset="0"/>
                <a:ea typeface="Times New Roman" panose="02020603050405020304" pitchFamily="18" charset="0"/>
                <a:cs typeface="Times New Roman" panose="02020603050405020304" pitchFamily="18" charset="0"/>
              </a:rPr>
              <a:t>pollinasa</a:t>
            </a: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la entrega se realizará el mes de julio de 2026.</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Riego – Abrevaderos:</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la entrega se realizará el mes de agosto de 2026.</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Equipamiento:</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la entrega se realizará el mes de septiembre de 2026.</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s-EC" sz="1800" b="1" dirty="0">
                <a:effectLst/>
                <a:latin typeface="Arial" panose="020B0604020202020204" pitchFamily="34" charset="0"/>
                <a:ea typeface="Times New Roman" panose="02020603050405020304" pitchFamily="18" charset="0"/>
                <a:cs typeface="Times New Roman" panose="02020603050405020304" pitchFamily="18" charset="0"/>
              </a:rPr>
              <a:t>Vialidad:</a:t>
            </a:r>
            <a:r>
              <a:rPr lang="es-EC" sz="1800" dirty="0">
                <a:effectLst/>
                <a:latin typeface="Arial" panose="020B0604020202020204" pitchFamily="34" charset="0"/>
                <a:ea typeface="Times New Roman" panose="02020603050405020304" pitchFamily="18" charset="0"/>
                <a:cs typeface="Times New Roman" panose="02020603050405020304" pitchFamily="18" charset="0"/>
              </a:rPr>
              <a:t> la entrega se realizará el mes de octubre de 2026.</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6434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D8102624-797E-F6F2-0979-F1B7AB63E24C}"/>
              </a:ext>
            </a:extLst>
          </p:cNvPr>
          <p:cNvSpPr txBox="1"/>
          <p:nvPr/>
        </p:nvSpPr>
        <p:spPr>
          <a:xfrm>
            <a:off x="157843" y="980531"/>
            <a:ext cx="11876314" cy="4447628"/>
          </a:xfrm>
          <a:prstGeom prst="rect">
            <a:avLst/>
          </a:prstGeom>
          <a:noFill/>
        </p:spPr>
        <p:txBody>
          <a:bodyPr wrap="square">
            <a:spAutoFit/>
          </a:bodyPr>
          <a:lstStyle/>
          <a:p>
            <a:pPr algn="just">
              <a:lnSpc>
                <a:spcPct val="115000"/>
              </a:lnSpc>
              <a:spcAft>
                <a:spcPts val="1000"/>
              </a:spcAft>
              <a:buNone/>
            </a:pPr>
            <a:r>
              <a:rPr lang="es-EC" sz="20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PREGUNTA 07. </a:t>
            </a:r>
            <a:r>
              <a:rPr lang="es-EC" sz="2000" dirty="0">
                <a:solidFill>
                  <a:srgbClr val="4C94D8"/>
                </a:solidFill>
                <a:effectLst/>
                <a:latin typeface="Arial" panose="020B0604020202020204" pitchFamily="34" charset="0"/>
                <a:ea typeface="Times New Roman" panose="02020603050405020304" pitchFamily="18" charset="0"/>
                <a:cs typeface="Times New Roman" panose="02020603050405020304" pitchFamily="18" charset="0"/>
              </a:rPr>
              <a:t>¿POR QUE EL GOBIERNO AUTONOMO DESCENTRALIZADO PROVINCIAL NO HA ATENDIDO LOS PEDIDOS DE VIALIDAD, EN ESPECIAL EN EL SERTOR 3 DE LA PARROQUIA DE CEBADAS, ¿CONCIDERANDO QUE EXISTE UN ABANDONO DE APROXIMADAMENTE TRES AÑOS?</a:t>
            </a:r>
            <a:endParaRPr lang="es-EC" sz="2000" dirty="0">
              <a:effectLst/>
              <a:latin typeface="Aptos" panose="020B00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buNone/>
            </a:pPr>
            <a:r>
              <a:rPr lang="es-EC" sz="2000" b="1"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RESPUESTA.-</a:t>
            </a:r>
            <a:r>
              <a:rPr lang="es-EC" sz="2000" dirty="0">
                <a:solidFill>
                  <a:srgbClr val="EE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Al ser una pregunta directamente para el Gobierno de la Provincia, la misma Asamblea Parroquial resuelve que todos los presidentes de las comunidades acudan el lunes 06 de abril, con hora de salida a las 06h30 desde la cabecera parroquial con el propósito de exigir el cumplimento de las obras de la parroquia de Cebadas. En la visita al Gobierno de la Provincia se logra que la maquinaria para mantenimiento trabaje durante dos semanas en diferentes tramos del sector 3. Desde el ingreso a la comunidad: GAURON–GUANILCHEG-SAN VICENTE DE TABLILLAS, YACUÑAY, CUATRO ESQUINAS, SANJA LOMA. En el año 2023 se realizo las gestiones necesarias para la atención en la comunidad Tranca y </a:t>
            </a:r>
            <a:r>
              <a:rPr lang="es-EC" sz="2000" dirty="0" err="1">
                <a:effectLst/>
                <a:latin typeface="Arial" panose="020B0604020202020204" pitchFamily="34" charset="0"/>
                <a:ea typeface="Times New Roman" panose="02020603050405020304" pitchFamily="18" charset="0"/>
                <a:cs typeface="Times New Roman" panose="02020603050405020304" pitchFamily="18" charset="0"/>
              </a:rPr>
              <a:t>Guarguallag</a:t>
            </a:r>
            <a:r>
              <a:rPr lang="es-EC" sz="2000" dirty="0">
                <a:effectLst/>
                <a:latin typeface="Arial" panose="020B0604020202020204" pitchFamily="34" charset="0"/>
                <a:ea typeface="Times New Roman" panose="02020603050405020304" pitchFamily="18" charset="0"/>
                <a:cs typeface="Times New Roman" panose="02020603050405020304" pitchFamily="18" charset="0"/>
              </a:rPr>
              <a:t>.</a:t>
            </a:r>
            <a:endParaRPr lang="es-EC" sz="2000" dirty="0">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76811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C1CB4-0C06-29D8-8726-FCFF4AAD19CC}"/>
            </a:ext>
          </a:extLst>
        </p:cNvPr>
        <p:cNvGrpSpPr/>
        <p:nvPr/>
      </p:nvGrpSpPr>
      <p:grpSpPr>
        <a:xfrm>
          <a:off x="0" y="0"/>
          <a:ext cx="0" cy="0"/>
          <a:chOff x="0" y="0"/>
          <a:chExt cx="0" cy="0"/>
        </a:xfrm>
      </p:grpSpPr>
      <p:pic>
        <p:nvPicPr>
          <p:cNvPr id="9" name="Imagen 8">
            <a:extLst>
              <a:ext uri="{FF2B5EF4-FFF2-40B4-BE49-F238E27FC236}">
                <a16:creationId xmlns:a16="http://schemas.microsoft.com/office/drawing/2014/main" id="{3ADD3C28-6A2F-7250-627B-FF95495E622E}"/>
              </a:ext>
            </a:extLst>
          </p:cNvPr>
          <p:cNvPicPr>
            <a:picLocks noChangeAspect="1"/>
          </p:cNvPicPr>
          <p:nvPr/>
        </p:nvPicPr>
        <p:blipFill rotWithShape="1">
          <a:blip r:embed="rId2">
            <a:extLst>
              <a:ext uri="{28A0092B-C50C-407E-A947-70E740481C1C}">
                <a14:useLocalDpi xmlns:a14="http://schemas.microsoft.com/office/drawing/2010/main" val="0"/>
              </a:ext>
            </a:extLst>
          </a:blip>
          <a:srcRect t="14286" b="14285"/>
          <a:stretch/>
        </p:blipFill>
        <p:spPr bwMode="auto">
          <a:xfrm>
            <a:off x="1555898" y="26581"/>
            <a:ext cx="9144000" cy="6858000"/>
          </a:xfrm>
          <a:prstGeom prst="rect">
            <a:avLst/>
          </a:prstGeom>
          <a:noFill/>
          <a:ln>
            <a:noFill/>
          </a:ln>
        </p:spPr>
      </p:pic>
      <p:pic>
        <p:nvPicPr>
          <p:cNvPr id="2050" name="Picture 2" descr="Preguntas Imagenes">
            <a:extLst>
              <a:ext uri="{FF2B5EF4-FFF2-40B4-BE49-F238E27FC236}">
                <a16:creationId xmlns:a16="http://schemas.microsoft.com/office/drawing/2014/main" id="{3F34D507-28E5-0BA7-E59B-DEA49990B1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9608" y="1961390"/>
            <a:ext cx="9144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object 7">
            <a:extLst>
              <a:ext uri="{FF2B5EF4-FFF2-40B4-BE49-F238E27FC236}">
                <a16:creationId xmlns:a16="http://schemas.microsoft.com/office/drawing/2014/main" id="{C00CB045-C9C9-9D34-036F-9033772683FB}"/>
              </a:ext>
            </a:extLst>
          </p:cNvPr>
          <p:cNvSpPr txBox="1">
            <a:spLocks noGrp="1"/>
          </p:cNvSpPr>
          <p:nvPr>
            <p:ph type="title"/>
          </p:nvPr>
        </p:nvSpPr>
        <p:spPr>
          <a:xfrm>
            <a:off x="359229" y="712402"/>
            <a:ext cx="11756571" cy="1393971"/>
          </a:xfrm>
          <a:prstGeom prst="rect">
            <a:avLst/>
          </a:prstGeom>
          <a:solidFill>
            <a:srgbClr val="D3DEB6"/>
          </a:solidFill>
        </p:spPr>
        <p:txBody>
          <a:bodyPr vert="horz" wrap="square" lIns="0" tIns="39370" rIns="0" bIns="0" rtlCol="0" anchor="ctr">
            <a:spAutoFit/>
          </a:bodyPr>
          <a:lstStyle/>
          <a:p>
            <a:pPr marL="1236345" marR="812800" indent="-416559" algn="ctr">
              <a:lnSpc>
                <a:spcPct val="100000"/>
              </a:lnSpc>
              <a:spcBef>
                <a:spcPts val="310"/>
              </a:spcBef>
            </a:pPr>
            <a:r>
              <a:rPr lang="es-EC" spc="-275" dirty="0"/>
              <a:t>PLAN DE TRABAJO ALAS PREGUNTAS FORMULADAS POR LA CIUDADANIA</a:t>
            </a:r>
            <a:endParaRPr spc="-275" dirty="0"/>
          </a:p>
        </p:txBody>
      </p:sp>
    </p:spTree>
    <p:extLst>
      <p:ext uri="{BB962C8B-B14F-4D97-AF65-F5344CB8AC3E}">
        <p14:creationId xmlns:p14="http://schemas.microsoft.com/office/powerpoint/2010/main" val="2467352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DCC5857F-2E87-4422-E171-A1E0F96D6F55}"/>
              </a:ext>
            </a:extLst>
          </p:cNvPr>
          <p:cNvGraphicFramePr>
            <a:graphicFrameLocks/>
          </p:cNvGraphicFramePr>
          <p:nvPr/>
        </p:nvGraphicFramePr>
        <p:xfrm>
          <a:off x="5034545" y="657792"/>
          <a:ext cx="6851737" cy="5194994"/>
        </p:xfrm>
        <a:graphic>
          <a:graphicData uri="http://schemas.openxmlformats.org/drawingml/2006/chart">
            <c:chart xmlns:c="http://schemas.openxmlformats.org/drawingml/2006/chart" xmlns:r="http://schemas.openxmlformats.org/officeDocument/2006/relationships" r:id="rId2"/>
          </a:graphicData>
        </a:graphic>
      </p:graphicFrame>
      <p:sp>
        <p:nvSpPr>
          <p:cNvPr id="7" name="CuadroTexto 6">
            <a:extLst>
              <a:ext uri="{FF2B5EF4-FFF2-40B4-BE49-F238E27FC236}">
                <a16:creationId xmlns:a16="http://schemas.microsoft.com/office/drawing/2014/main" id="{D88F1131-307F-69FC-2D3A-6A559D87D26F}"/>
              </a:ext>
            </a:extLst>
          </p:cNvPr>
          <p:cNvSpPr txBox="1"/>
          <p:nvPr/>
        </p:nvSpPr>
        <p:spPr>
          <a:xfrm>
            <a:off x="3049044" y="319238"/>
            <a:ext cx="6093912" cy="338554"/>
          </a:xfrm>
          <a:prstGeom prst="rect">
            <a:avLst/>
          </a:prstGeom>
          <a:noFill/>
        </p:spPr>
        <p:txBody>
          <a:bodyPr wrap="square">
            <a:spAutoFit/>
          </a:bodyPr>
          <a:lstStyle/>
          <a:p>
            <a:pPr algn="ctr" rtl="0">
              <a:defRPr sz="1600" b="1" i="0" u="none" strike="noStrike" kern="1200" spc="100" baseline="0">
                <a:solidFill>
                  <a:prstClr val="white">
                    <a:lumMod val="95000"/>
                  </a:prstClr>
                </a:solidFill>
                <a:effectLst>
                  <a:outerShdw blurRad="50800" dist="38100" dir="5400000" algn="t" rotWithShape="0">
                    <a:prstClr val="black">
                      <a:alpha val="40000"/>
                    </a:prstClr>
                  </a:outerShdw>
                </a:effectLst>
                <a:latin typeface="+mn-lt"/>
                <a:ea typeface="+mn-ea"/>
                <a:cs typeface="+mn-cs"/>
              </a:defRPr>
            </a:pPr>
            <a:r>
              <a:rPr lang="en-US" dirty="0">
                <a:solidFill>
                  <a:schemeClr val="tx2">
                    <a:lumMod val="90000"/>
                    <a:lumOff val="10000"/>
                  </a:schemeClr>
                </a:solidFill>
              </a:rPr>
              <a:t>PRESUPUESTO INSTITUCIONAL 2025</a:t>
            </a:r>
          </a:p>
        </p:txBody>
      </p:sp>
      <p:sp>
        <p:nvSpPr>
          <p:cNvPr id="8" name="Shape 27">
            <a:extLst>
              <a:ext uri="{FF2B5EF4-FFF2-40B4-BE49-F238E27FC236}">
                <a16:creationId xmlns:a16="http://schemas.microsoft.com/office/drawing/2014/main" id="{EF918505-33C0-878C-C7C4-97F439CCD13F}"/>
              </a:ext>
            </a:extLst>
          </p:cNvPr>
          <p:cNvSpPr/>
          <p:nvPr/>
        </p:nvSpPr>
        <p:spPr>
          <a:xfrm>
            <a:off x="305718" y="1637779"/>
            <a:ext cx="4558137" cy="548890"/>
          </a:xfrm>
          <a:prstGeom prst="roundRect">
            <a:avLst>
              <a:gd name="adj" fmla="val 18605"/>
            </a:avLst>
          </a:prstGeom>
          <a:solidFill>
            <a:srgbClr val="093B2F"/>
          </a:solidFill>
          <a:ln w="12700">
            <a:solidFill>
              <a:srgbClr val="333333">
                <a:alpha val="0"/>
              </a:srgbClr>
            </a:solidFill>
            <a:prstDash val="solid"/>
          </a:ln>
        </p:spPr>
        <p:txBody>
          <a:bodyPr/>
          <a:lstStyle/>
          <a:p>
            <a:endParaRPr lang="es-EC"/>
          </a:p>
        </p:txBody>
      </p:sp>
      <p:sp>
        <p:nvSpPr>
          <p:cNvPr id="9" name="Text 28">
            <a:extLst>
              <a:ext uri="{FF2B5EF4-FFF2-40B4-BE49-F238E27FC236}">
                <a16:creationId xmlns:a16="http://schemas.microsoft.com/office/drawing/2014/main" id="{C7868AEA-9911-249C-2A99-9179C3409A15}"/>
              </a:ext>
            </a:extLst>
          </p:cNvPr>
          <p:cNvSpPr/>
          <p:nvPr/>
        </p:nvSpPr>
        <p:spPr>
          <a:xfrm>
            <a:off x="470310" y="1756651"/>
            <a:ext cx="2027985" cy="178708"/>
          </a:xfrm>
          <a:prstGeom prst="rect">
            <a:avLst/>
          </a:prstGeom>
          <a:noFill/>
          <a:ln/>
        </p:spPr>
        <p:txBody>
          <a:bodyPr wrap="square" lIns="381" tIns="381" rIns="381" bIns="381" rtlCol="0" anchor="ctr">
            <a:noAutofit/>
          </a:bodyPr>
          <a:lstStyle/>
          <a:p>
            <a:pPr marL="0" indent="0">
              <a:buNone/>
            </a:pPr>
            <a:r>
              <a:rPr lang="en-US" b="1" dirty="0">
                <a:solidFill>
                  <a:srgbClr val="FFFFFF"/>
                </a:solidFill>
              </a:rPr>
              <a:t>DETALLE</a:t>
            </a:r>
            <a:endParaRPr lang="en-US" dirty="0"/>
          </a:p>
        </p:txBody>
      </p:sp>
      <p:sp>
        <p:nvSpPr>
          <p:cNvPr id="10" name="Text 29">
            <a:extLst>
              <a:ext uri="{FF2B5EF4-FFF2-40B4-BE49-F238E27FC236}">
                <a16:creationId xmlns:a16="http://schemas.microsoft.com/office/drawing/2014/main" id="{B7AFBC47-AF6B-F605-B2E8-F2A9B91C6A37}"/>
              </a:ext>
            </a:extLst>
          </p:cNvPr>
          <p:cNvSpPr/>
          <p:nvPr/>
        </p:nvSpPr>
        <p:spPr>
          <a:xfrm>
            <a:off x="2662887" y="1756650"/>
            <a:ext cx="1219710" cy="196995"/>
          </a:xfrm>
          <a:prstGeom prst="rect">
            <a:avLst/>
          </a:prstGeom>
          <a:noFill/>
          <a:ln/>
        </p:spPr>
        <p:txBody>
          <a:bodyPr wrap="square" lIns="381" tIns="381" rIns="381" bIns="381" rtlCol="0" anchor="ctr">
            <a:noAutofit/>
          </a:bodyPr>
          <a:lstStyle/>
          <a:p>
            <a:pPr marL="0" indent="0" algn="r">
              <a:buNone/>
            </a:pPr>
            <a:r>
              <a:rPr lang="en-US" b="1" dirty="0">
                <a:solidFill>
                  <a:srgbClr val="FFFFFF"/>
                </a:solidFill>
              </a:rPr>
              <a:t>CANTIDAD</a:t>
            </a:r>
            <a:endParaRPr lang="en-US" dirty="0"/>
          </a:p>
        </p:txBody>
      </p:sp>
      <p:sp>
        <p:nvSpPr>
          <p:cNvPr id="11" name="Text 30">
            <a:extLst>
              <a:ext uri="{FF2B5EF4-FFF2-40B4-BE49-F238E27FC236}">
                <a16:creationId xmlns:a16="http://schemas.microsoft.com/office/drawing/2014/main" id="{2A58D85C-C4FF-30D1-1CC0-C75F92A33642}"/>
              </a:ext>
            </a:extLst>
          </p:cNvPr>
          <p:cNvSpPr/>
          <p:nvPr/>
        </p:nvSpPr>
        <p:spPr>
          <a:xfrm>
            <a:off x="3990750" y="1756650"/>
            <a:ext cx="493046" cy="309175"/>
          </a:xfrm>
          <a:prstGeom prst="rect">
            <a:avLst/>
          </a:prstGeom>
          <a:noFill/>
          <a:ln/>
        </p:spPr>
        <p:txBody>
          <a:bodyPr wrap="square" lIns="381" tIns="381" rIns="381" bIns="381" rtlCol="0" anchor="ctr">
            <a:normAutofit/>
          </a:bodyPr>
          <a:lstStyle/>
          <a:p>
            <a:pPr marL="0" indent="0" algn="r">
              <a:buNone/>
            </a:pPr>
            <a:r>
              <a:rPr lang="en-US" sz="950" b="1" dirty="0">
                <a:solidFill>
                  <a:srgbClr val="FFFFFF"/>
                </a:solidFill>
              </a:rPr>
              <a:t>%</a:t>
            </a:r>
            <a:endParaRPr lang="en-US" sz="950" dirty="0"/>
          </a:p>
        </p:txBody>
      </p:sp>
      <p:sp>
        <p:nvSpPr>
          <p:cNvPr id="12" name="Shape 31">
            <a:extLst>
              <a:ext uri="{FF2B5EF4-FFF2-40B4-BE49-F238E27FC236}">
                <a16:creationId xmlns:a16="http://schemas.microsoft.com/office/drawing/2014/main" id="{6CD6EDB7-4F84-85D8-AAD6-528761E1BF38}"/>
              </a:ext>
            </a:extLst>
          </p:cNvPr>
          <p:cNvSpPr/>
          <p:nvPr/>
        </p:nvSpPr>
        <p:spPr>
          <a:xfrm>
            <a:off x="305718" y="2104122"/>
            <a:ext cx="4558137" cy="510595"/>
          </a:xfrm>
          <a:prstGeom prst="roundRect">
            <a:avLst>
              <a:gd name="adj" fmla="val 15000"/>
            </a:avLst>
          </a:prstGeom>
          <a:solidFill>
            <a:srgbClr val="FFFFFF"/>
          </a:solidFill>
          <a:ln w="12700">
            <a:solidFill>
              <a:srgbClr val="FFFFFF"/>
            </a:solidFill>
            <a:prstDash val="solid"/>
          </a:ln>
        </p:spPr>
        <p:txBody>
          <a:bodyPr/>
          <a:lstStyle/>
          <a:p>
            <a:endParaRPr lang="es-EC"/>
          </a:p>
        </p:txBody>
      </p:sp>
      <p:sp>
        <p:nvSpPr>
          <p:cNvPr id="13" name="Text 32">
            <a:extLst>
              <a:ext uri="{FF2B5EF4-FFF2-40B4-BE49-F238E27FC236}">
                <a16:creationId xmlns:a16="http://schemas.microsoft.com/office/drawing/2014/main" id="{5BB30D49-CA43-1DFC-42FE-0F2D388CDAEE}"/>
              </a:ext>
            </a:extLst>
          </p:cNvPr>
          <p:cNvSpPr/>
          <p:nvPr/>
        </p:nvSpPr>
        <p:spPr>
          <a:xfrm>
            <a:off x="470311" y="2213851"/>
            <a:ext cx="2076270" cy="178708"/>
          </a:xfrm>
          <a:prstGeom prst="rect">
            <a:avLst/>
          </a:prstGeom>
          <a:noFill/>
          <a:ln/>
        </p:spPr>
        <p:txBody>
          <a:bodyPr wrap="square" lIns="381" tIns="381" rIns="381" bIns="381" rtlCol="0" anchor="ctr">
            <a:noAutofit/>
          </a:bodyPr>
          <a:lstStyle/>
          <a:p>
            <a:pPr marL="0" indent="0">
              <a:buNone/>
            </a:pPr>
            <a:r>
              <a:rPr lang="en-US" dirty="0">
                <a:solidFill>
                  <a:srgbClr val="093B2F"/>
                </a:solidFill>
              </a:rPr>
              <a:t>Alícuota dic. 2024</a:t>
            </a:r>
            <a:endParaRPr lang="en-US" dirty="0"/>
          </a:p>
        </p:txBody>
      </p:sp>
      <p:sp>
        <p:nvSpPr>
          <p:cNvPr id="14" name="Text 33">
            <a:extLst>
              <a:ext uri="{FF2B5EF4-FFF2-40B4-BE49-F238E27FC236}">
                <a16:creationId xmlns:a16="http://schemas.microsoft.com/office/drawing/2014/main" id="{26B8D1CE-5ACC-BD67-EED2-19CC7278C97F}"/>
              </a:ext>
            </a:extLst>
          </p:cNvPr>
          <p:cNvSpPr/>
          <p:nvPr/>
        </p:nvSpPr>
        <p:spPr>
          <a:xfrm>
            <a:off x="2573431" y="2213851"/>
            <a:ext cx="1303704" cy="178708"/>
          </a:xfrm>
          <a:prstGeom prst="rect">
            <a:avLst/>
          </a:prstGeom>
          <a:noFill/>
          <a:ln/>
        </p:spPr>
        <p:txBody>
          <a:bodyPr wrap="square" lIns="381" tIns="381" rIns="381" bIns="381" rtlCol="0" anchor="ctr">
            <a:noAutofit/>
          </a:bodyPr>
          <a:lstStyle/>
          <a:p>
            <a:pPr marL="0" indent="0" algn="r">
              <a:buNone/>
            </a:pPr>
            <a:r>
              <a:rPr lang="en-US" b="1" dirty="0">
                <a:solidFill>
                  <a:srgbClr val="093B2F"/>
                </a:solidFill>
              </a:rPr>
              <a:t>$ 30.262,78</a:t>
            </a:r>
            <a:endParaRPr lang="en-US" dirty="0"/>
          </a:p>
        </p:txBody>
      </p:sp>
      <p:sp>
        <p:nvSpPr>
          <p:cNvPr id="15" name="Text 34">
            <a:extLst>
              <a:ext uri="{FF2B5EF4-FFF2-40B4-BE49-F238E27FC236}">
                <a16:creationId xmlns:a16="http://schemas.microsoft.com/office/drawing/2014/main" id="{E6D7D080-6ED8-1FB4-90D1-7D7A43A2592B}"/>
              </a:ext>
            </a:extLst>
          </p:cNvPr>
          <p:cNvSpPr/>
          <p:nvPr/>
        </p:nvSpPr>
        <p:spPr>
          <a:xfrm>
            <a:off x="3990749" y="2213851"/>
            <a:ext cx="873105" cy="196746"/>
          </a:xfrm>
          <a:prstGeom prst="rect">
            <a:avLst/>
          </a:prstGeom>
          <a:noFill/>
          <a:ln/>
        </p:spPr>
        <p:txBody>
          <a:bodyPr wrap="square" lIns="381" tIns="381" rIns="381" bIns="381" rtlCol="0" anchor="ctr">
            <a:noAutofit/>
          </a:bodyPr>
          <a:lstStyle/>
          <a:p>
            <a:pPr marL="0" indent="0" algn="ctr">
              <a:buNone/>
            </a:pPr>
            <a:r>
              <a:rPr lang="en-US" b="1" dirty="0">
                <a:solidFill>
                  <a:srgbClr val="25A7A0"/>
                </a:solidFill>
              </a:rPr>
              <a:t>8,9%</a:t>
            </a:r>
            <a:endParaRPr lang="en-US" dirty="0"/>
          </a:p>
        </p:txBody>
      </p:sp>
      <p:sp>
        <p:nvSpPr>
          <p:cNvPr id="16" name="Shape 35">
            <a:extLst>
              <a:ext uri="{FF2B5EF4-FFF2-40B4-BE49-F238E27FC236}">
                <a16:creationId xmlns:a16="http://schemas.microsoft.com/office/drawing/2014/main" id="{146806AA-3A67-5726-5017-1392BD7CF14C}"/>
              </a:ext>
            </a:extLst>
          </p:cNvPr>
          <p:cNvSpPr/>
          <p:nvPr/>
        </p:nvSpPr>
        <p:spPr>
          <a:xfrm>
            <a:off x="305718" y="2543034"/>
            <a:ext cx="4558137" cy="510595"/>
          </a:xfrm>
          <a:prstGeom prst="roundRect">
            <a:avLst>
              <a:gd name="adj" fmla="val 15000"/>
            </a:avLst>
          </a:prstGeom>
          <a:solidFill>
            <a:srgbClr val="EEF3E7"/>
          </a:solidFill>
          <a:ln w="12700">
            <a:solidFill>
              <a:srgbClr val="FFFFFF"/>
            </a:solidFill>
            <a:prstDash val="solid"/>
          </a:ln>
        </p:spPr>
        <p:txBody>
          <a:bodyPr/>
          <a:lstStyle/>
          <a:p>
            <a:endParaRPr lang="es-EC"/>
          </a:p>
        </p:txBody>
      </p:sp>
      <p:sp>
        <p:nvSpPr>
          <p:cNvPr id="17" name="Text 36">
            <a:extLst>
              <a:ext uri="{FF2B5EF4-FFF2-40B4-BE49-F238E27FC236}">
                <a16:creationId xmlns:a16="http://schemas.microsoft.com/office/drawing/2014/main" id="{E41BABD4-434E-5C24-0DD8-E8C0C796D369}"/>
              </a:ext>
            </a:extLst>
          </p:cNvPr>
          <p:cNvSpPr/>
          <p:nvPr/>
        </p:nvSpPr>
        <p:spPr>
          <a:xfrm>
            <a:off x="470311" y="2652763"/>
            <a:ext cx="2076270" cy="178708"/>
          </a:xfrm>
          <a:prstGeom prst="rect">
            <a:avLst/>
          </a:prstGeom>
          <a:noFill/>
          <a:ln/>
        </p:spPr>
        <p:txBody>
          <a:bodyPr wrap="square" lIns="381" tIns="381" rIns="381" bIns="381" rtlCol="0" anchor="ctr">
            <a:noAutofit/>
          </a:bodyPr>
          <a:lstStyle/>
          <a:p>
            <a:pPr marL="0" indent="0">
              <a:buNone/>
            </a:pPr>
            <a:r>
              <a:rPr lang="en-US" dirty="0">
                <a:solidFill>
                  <a:srgbClr val="093B2F"/>
                </a:solidFill>
              </a:rPr>
              <a:t>Saldo sobrante 2024</a:t>
            </a:r>
            <a:endParaRPr lang="en-US" dirty="0"/>
          </a:p>
        </p:txBody>
      </p:sp>
      <p:sp>
        <p:nvSpPr>
          <p:cNvPr id="18" name="Text 37">
            <a:extLst>
              <a:ext uri="{FF2B5EF4-FFF2-40B4-BE49-F238E27FC236}">
                <a16:creationId xmlns:a16="http://schemas.microsoft.com/office/drawing/2014/main" id="{1332DC3E-5AB2-0ED5-9D71-D72FEAB826D5}"/>
              </a:ext>
            </a:extLst>
          </p:cNvPr>
          <p:cNvSpPr/>
          <p:nvPr/>
        </p:nvSpPr>
        <p:spPr>
          <a:xfrm>
            <a:off x="2573431" y="2652763"/>
            <a:ext cx="1303704" cy="178708"/>
          </a:xfrm>
          <a:prstGeom prst="rect">
            <a:avLst/>
          </a:prstGeom>
          <a:noFill/>
          <a:ln/>
        </p:spPr>
        <p:txBody>
          <a:bodyPr wrap="square" lIns="381" tIns="381" rIns="381" bIns="381" rtlCol="0" anchor="ctr">
            <a:noAutofit/>
          </a:bodyPr>
          <a:lstStyle/>
          <a:p>
            <a:pPr marL="0" indent="0" algn="r">
              <a:buNone/>
            </a:pPr>
            <a:r>
              <a:rPr lang="en-US" b="1" dirty="0">
                <a:solidFill>
                  <a:srgbClr val="093B2F"/>
                </a:solidFill>
              </a:rPr>
              <a:t>$ 12.080,02</a:t>
            </a:r>
            <a:endParaRPr lang="en-US" dirty="0"/>
          </a:p>
        </p:txBody>
      </p:sp>
      <p:sp>
        <p:nvSpPr>
          <p:cNvPr id="19" name="Text 38">
            <a:extLst>
              <a:ext uri="{FF2B5EF4-FFF2-40B4-BE49-F238E27FC236}">
                <a16:creationId xmlns:a16="http://schemas.microsoft.com/office/drawing/2014/main" id="{D1641785-227B-02BD-6CC4-FBA0276721D7}"/>
              </a:ext>
            </a:extLst>
          </p:cNvPr>
          <p:cNvSpPr/>
          <p:nvPr/>
        </p:nvSpPr>
        <p:spPr>
          <a:xfrm>
            <a:off x="3990749" y="2652763"/>
            <a:ext cx="873105" cy="196746"/>
          </a:xfrm>
          <a:prstGeom prst="rect">
            <a:avLst/>
          </a:prstGeom>
          <a:noFill/>
          <a:ln/>
        </p:spPr>
        <p:txBody>
          <a:bodyPr wrap="square" lIns="381" tIns="381" rIns="381" bIns="381" rtlCol="0" anchor="ctr">
            <a:noAutofit/>
          </a:bodyPr>
          <a:lstStyle/>
          <a:p>
            <a:pPr marL="0" indent="0" algn="ctr">
              <a:buNone/>
            </a:pPr>
            <a:r>
              <a:rPr lang="en-US" b="1" dirty="0">
                <a:solidFill>
                  <a:srgbClr val="F6C445"/>
                </a:solidFill>
              </a:rPr>
              <a:t>3,5%</a:t>
            </a:r>
            <a:endParaRPr lang="en-US" dirty="0"/>
          </a:p>
        </p:txBody>
      </p:sp>
      <p:sp>
        <p:nvSpPr>
          <p:cNvPr id="20" name="Shape 39">
            <a:extLst>
              <a:ext uri="{FF2B5EF4-FFF2-40B4-BE49-F238E27FC236}">
                <a16:creationId xmlns:a16="http://schemas.microsoft.com/office/drawing/2014/main" id="{35202454-3786-43DF-6DD9-B5D41A166453}"/>
              </a:ext>
            </a:extLst>
          </p:cNvPr>
          <p:cNvSpPr/>
          <p:nvPr/>
        </p:nvSpPr>
        <p:spPr>
          <a:xfrm>
            <a:off x="305718" y="2981946"/>
            <a:ext cx="4558137" cy="510595"/>
          </a:xfrm>
          <a:prstGeom prst="roundRect">
            <a:avLst>
              <a:gd name="adj" fmla="val 15000"/>
            </a:avLst>
          </a:prstGeom>
          <a:solidFill>
            <a:srgbClr val="FFFFFF"/>
          </a:solidFill>
          <a:ln w="12700">
            <a:solidFill>
              <a:srgbClr val="FFFFFF"/>
            </a:solidFill>
            <a:prstDash val="solid"/>
          </a:ln>
        </p:spPr>
        <p:txBody>
          <a:bodyPr/>
          <a:lstStyle/>
          <a:p>
            <a:endParaRPr lang="es-EC"/>
          </a:p>
        </p:txBody>
      </p:sp>
      <p:sp>
        <p:nvSpPr>
          <p:cNvPr id="21" name="Text 40">
            <a:extLst>
              <a:ext uri="{FF2B5EF4-FFF2-40B4-BE49-F238E27FC236}">
                <a16:creationId xmlns:a16="http://schemas.microsoft.com/office/drawing/2014/main" id="{C53770DC-0F96-8B05-B04C-0EDC9EA0D086}"/>
              </a:ext>
            </a:extLst>
          </p:cNvPr>
          <p:cNvSpPr/>
          <p:nvPr/>
        </p:nvSpPr>
        <p:spPr>
          <a:xfrm>
            <a:off x="470311" y="3091675"/>
            <a:ext cx="2076270" cy="178708"/>
          </a:xfrm>
          <a:prstGeom prst="rect">
            <a:avLst/>
          </a:prstGeom>
          <a:noFill/>
          <a:ln/>
        </p:spPr>
        <p:txBody>
          <a:bodyPr wrap="square" lIns="381" tIns="381" rIns="381" bIns="381" rtlCol="0" anchor="ctr">
            <a:noAutofit/>
          </a:bodyPr>
          <a:lstStyle/>
          <a:p>
            <a:pPr marL="0" indent="0">
              <a:buNone/>
            </a:pPr>
            <a:r>
              <a:rPr lang="en-US" dirty="0">
                <a:solidFill>
                  <a:srgbClr val="093B2F"/>
                </a:solidFill>
              </a:rPr>
              <a:t>Ingresos propios</a:t>
            </a:r>
            <a:endParaRPr lang="en-US" dirty="0"/>
          </a:p>
        </p:txBody>
      </p:sp>
      <p:sp>
        <p:nvSpPr>
          <p:cNvPr id="22" name="Text 41">
            <a:extLst>
              <a:ext uri="{FF2B5EF4-FFF2-40B4-BE49-F238E27FC236}">
                <a16:creationId xmlns:a16="http://schemas.microsoft.com/office/drawing/2014/main" id="{AD46A2A5-7CB3-F821-8F7D-BDE0CB5F85BE}"/>
              </a:ext>
            </a:extLst>
          </p:cNvPr>
          <p:cNvSpPr/>
          <p:nvPr/>
        </p:nvSpPr>
        <p:spPr>
          <a:xfrm>
            <a:off x="2573431" y="3091675"/>
            <a:ext cx="1303704" cy="178708"/>
          </a:xfrm>
          <a:prstGeom prst="rect">
            <a:avLst/>
          </a:prstGeom>
          <a:noFill/>
          <a:ln/>
        </p:spPr>
        <p:txBody>
          <a:bodyPr wrap="square" lIns="381" tIns="381" rIns="381" bIns="381" rtlCol="0" anchor="ctr">
            <a:noAutofit/>
          </a:bodyPr>
          <a:lstStyle/>
          <a:p>
            <a:pPr marL="0" indent="0" algn="r">
              <a:buNone/>
            </a:pPr>
            <a:r>
              <a:rPr lang="en-US" b="1" dirty="0">
                <a:solidFill>
                  <a:srgbClr val="093B2F"/>
                </a:solidFill>
              </a:rPr>
              <a:t>$ 4.147,01</a:t>
            </a:r>
            <a:endParaRPr lang="en-US" dirty="0"/>
          </a:p>
        </p:txBody>
      </p:sp>
      <p:sp>
        <p:nvSpPr>
          <p:cNvPr id="23" name="Text 42">
            <a:extLst>
              <a:ext uri="{FF2B5EF4-FFF2-40B4-BE49-F238E27FC236}">
                <a16:creationId xmlns:a16="http://schemas.microsoft.com/office/drawing/2014/main" id="{F166BF81-4FBB-F456-6391-9C09BCF9B402}"/>
              </a:ext>
            </a:extLst>
          </p:cNvPr>
          <p:cNvSpPr/>
          <p:nvPr/>
        </p:nvSpPr>
        <p:spPr>
          <a:xfrm>
            <a:off x="3990749" y="3091675"/>
            <a:ext cx="873105" cy="196746"/>
          </a:xfrm>
          <a:prstGeom prst="rect">
            <a:avLst/>
          </a:prstGeom>
          <a:noFill/>
          <a:ln/>
        </p:spPr>
        <p:txBody>
          <a:bodyPr wrap="square" lIns="381" tIns="381" rIns="381" bIns="381" rtlCol="0" anchor="ctr">
            <a:noAutofit/>
          </a:bodyPr>
          <a:lstStyle/>
          <a:p>
            <a:pPr marL="0" indent="0" algn="ctr">
              <a:buNone/>
            </a:pPr>
            <a:r>
              <a:rPr lang="en-US" b="1" dirty="0">
                <a:solidFill>
                  <a:srgbClr val="E8843A"/>
                </a:solidFill>
              </a:rPr>
              <a:t>1,2%</a:t>
            </a:r>
            <a:endParaRPr lang="en-US" dirty="0"/>
          </a:p>
        </p:txBody>
      </p:sp>
      <p:sp>
        <p:nvSpPr>
          <p:cNvPr id="24" name="Shape 43">
            <a:extLst>
              <a:ext uri="{FF2B5EF4-FFF2-40B4-BE49-F238E27FC236}">
                <a16:creationId xmlns:a16="http://schemas.microsoft.com/office/drawing/2014/main" id="{A2ABAECA-742B-5EBF-50AB-0D610B66DCDE}"/>
              </a:ext>
            </a:extLst>
          </p:cNvPr>
          <p:cNvSpPr/>
          <p:nvPr/>
        </p:nvSpPr>
        <p:spPr>
          <a:xfrm>
            <a:off x="305718" y="3420858"/>
            <a:ext cx="4558137" cy="510595"/>
          </a:xfrm>
          <a:prstGeom prst="roundRect">
            <a:avLst>
              <a:gd name="adj" fmla="val 15000"/>
            </a:avLst>
          </a:prstGeom>
          <a:solidFill>
            <a:srgbClr val="EEF3E7"/>
          </a:solidFill>
          <a:ln w="12700">
            <a:solidFill>
              <a:srgbClr val="FFFFFF"/>
            </a:solidFill>
            <a:prstDash val="solid"/>
          </a:ln>
        </p:spPr>
        <p:txBody>
          <a:bodyPr/>
          <a:lstStyle/>
          <a:p>
            <a:endParaRPr lang="es-EC"/>
          </a:p>
        </p:txBody>
      </p:sp>
      <p:sp>
        <p:nvSpPr>
          <p:cNvPr id="25" name="Text 44">
            <a:extLst>
              <a:ext uri="{FF2B5EF4-FFF2-40B4-BE49-F238E27FC236}">
                <a16:creationId xmlns:a16="http://schemas.microsoft.com/office/drawing/2014/main" id="{CEAE4ABA-105E-4CC2-87F6-8FE49C1A71E7}"/>
              </a:ext>
            </a:extLst>
          </p:cNvPr>
          <p:cNvSpPr/>
          <p:nvPr/>
        </p:nvSpPr>
        <p:spPr>
          <a:xfrm>
            <a:off x="470311" y="3530587"/>
            <a:ext cx="2076270" cy="178708"/>
          </a:xfrm>
          <a:prstGeom prst="rect">
            <a:avLst/>
          </a:prstGeom>
          <a:noFill/>
          <a:ln/>
        </p:spPr>
        <p:txBody>
          <a:bodyPr wrap="square" lIns="381" tIns="381" rIns="381" bIns="381" rtlCol="0" anchor="ctr">
            <a:noAutofit/>
          </a:bodyPr>
          <a:lstStyle/>
          <a:p>
            <a:pPr marL="0" indent="0">
              <a:buNone/>
            </a:pPr>
            <a:r>
              <a:rPr lang="en-US" dirty="0" err="1">
                <a:solidFill>
                  <a:srgbClr val="093B2F"/>
                </a:solidFill>
              </a:rPr>
              <a:t>Devolución</a:t>
            </a:r>
            <a:r>
              <a:rPr lang="en-US" dirty="0">
                <a:solidFill>
                  <a:srgbClr val="093B2F"/>
                </a:solidFill>
              </a:rPr>
              <a:t> IVA </a:t>
            </a:r>
            <a:r>
              <a:rPr lang="en-US" dirty="0" err="1">
                <a:solidFill>
                  <a:srgbClr val="093B2F"/>
                </a:solidFill>
              </a:rPr>
              <a:t>años</a:t>
            </a:r>
            <a:r>
              <a:rPr lang="en-US" dirty="0">
                <a:solidFill>
                  <a:srgbClr val="093B2F"/>
                </a:solidFill>
              </a:rPr>
              <a:t> anteriores</a:t>
            </a:r>
            <a:endParaRPr lang="en-US" dirty="0"/>
          </a:p>
        </p:txBody>
      </p:sp>
      <p:sp>
        <p:nvSpPr>
          <p:cNvPr id="26" name="Text 45">
            <a:extLst>
              <a:ext uri="{FF2B5EF4-FFF2-40B4-BE49-F238E27FC236}">
                <a16:creationId xmlns:a16="http://schemas.microsoft.com/office/drawing/2014/main" id="{6E9618D1-4A30-6DF0-B043-5FA44DAA85A0}"/>
              </a:ext>
            </a:extLst>
          </p:cNvPr>
          <p:cNvSpPr/>
          <p:nvPr/>
        </p:nvSpPr>
        <p:spPr>
          <a:xfrm>
            <a:off x="2573431" y="3530587"/>
            <a:ext cx="1303704" cy="178708"/>
          </a:xfrm>
          <a:prstGeom prst="rect">
            <a:avLst/>
          </a:prstGeom>
          <a:noFill/>
          <a:ln/>
        </p:spPr>
        <p:txBody>
          <a:bodyPr wrap="square" lIns="381" tIns="381" rIns="381" bIns="381" rtlCol="0" anchor="ctr">
            <a:noAutofit/>
          </a:bodyPr>
          <a:lstStyle/>
          <a:p>
            <a:pPr marL="0" indent="0" algn="r">
              <a:buNone/>
            </a:pPr>
            <a:r>
              <a:rPr lang="en-US" b="1" dirty="0">
                <a:solidFill>
                  <a:srgbClr val="093B2F"/>
                </a:solidFill>
              </a:rPr>
              <a:t>$ 11.730,04</a:t>
            </a:r>
            <a:endParaRPr lang="en-US" dirty="0"/>
          </a:p>
        </p:txBody>
      </p:sp>
      <p:sp>
        <p:nvSpPr>
          <p:cNvPr id="27" name="Text 46">
            <a:extLst>
              <a:ext uri="{FF2B5EF4-FFF2-40B4-BE49-F238E27FC236}">
                <a16:creationId xmlns:a16="http://schemas.microsoft.com/office/drawing/2014/main" id="{E1241C05-BD43-C064-D569-E3FB41A8EB24}"/>
              </a:ext>
            </a:extLst>
          </p:cNvPr>
          <p:cNvSpPr/>
          <p:nvPr/>
        </p:nvSpPr>
        <p:spPr>
          <a:xfrm>
            <a:off x="3990749" y="3530587"/>
            <a:ext cx="873105" cy="196746"/>
          </a:xfrm>
          <a:prstGeom prst="rect">
            <a:avLst/>
          </a:prstGeom>
          <a:noFill/>
          <a:ln/>
        </p:spPr>
        <p:txBody>
          <a:bodyPr wrap="square" lIns="381" tIns="381" rIns="381" bIns="381" rtlCol="0" anchor="ctr">
            <a:noAutofit/>
          </a:bodyPr>
          <a:lstStyle/>
          <a:p>
            <a:pPr marL="0" indent="0" algn="ctr">
              <a:buNone/>
            </a:pPr>
            <a:r>
              <a:rPr lang="en-US" b="1" dirty="0">
                <a:solidFill>
                  <a:srgbClr val="2478B8"/>
                </a:solidFill>
              </a:rPr>
              <a:t>3,4%</a:t>
            </a:r>
            <a:endParaRPr lang="en-US" dirty="0"/>
          </a:p>
        </p:txBody>
      </p:sp>
      <p:sp>
        <p:nvSpPr>
          <p:cNvPr id="28" name="Shape 47">
            <a:extLst>
              <a:ext uri="{FF2B5EF4-FFF2-40B4-BE49-F238E27FC236}">
                <a16:creationId xmlns:a16="http://schemas.microsoft.com/office/drawing/2014/main" id="{6B1887ED-97A1-64EE-7105-8A4B1289C070}"/>
              </a:ext>
            </a:extLst>
          </p:cNvPr>
          <p:cNvSpPr/>
          <p:nvPr/>
        </p:nvSpPr>
        <p:spPr>
          <a:xfrm>
            <a:off x="305718" y="3859770"/>
            <a:ext cx="4558137" cy="510595"/>
          </a:xfrm>
          <a:prstGeom prst="roundRect">
            <a:avLst>
              <a:gd name="adj" fmla="val 15000"/>
            </a:avLst>
          </a:prstGeom>
          <a:solidFill>
            <a:srgbClr val="FFFFFF"/>
          </a:solidFill>
          <a:ln w="12700">
            <a:solidFill>
              <a:srgbClr val="FFFFFF"/>
            </a:solidFill>
            <a:prstDash val="solid"/>
          </a:ln>
        </p:spPr>
        <p:txBody>
          <a:bodyPr/>
          <a:lstStyle/>
          <a:p>
            <a:endParaRPr lang="es-EC"/>
          </a:p>
        </p:txBody>
      </p:sp>
      <p:sp>
        <p:nvSpPr>
          <p:cNvPr id="29" name="Text 48">
            <a:extLst>
              <a:ext uri="{FF2B5EF4-FFF2-40B4-BE49-F238E27FC236}">
                <a16:creationId xmlns:a16="http://schemas.microsoft.com/office/drawing/2014/main" id="{4B709131-271C-465C-F2AC-C3422CDF4B6E}"/>
              </a:ext>
            </a:extLst>
          </p:cNvPr>
          <p:cNvSpPr/>
          <p:nvPr/>
        </p:nvSpPr>
        <p:spPr>
          <a:xfrm>
            <a:off x="470311" y="3969499"/>
            <a:ext cx="2076270" cy="178708"/>
          </a:xfrm>
          <a:prstGeom prst="rect">
            <a:avLst/>
          </a:prstGeom>
          <a:noFill/>
          <a:ln/>
        </p:spPr>
        <p:txBody>
          <a:bodyPr wrap="square" lIns="381" tIns="381" rIns="381" bIns="381" rtlCol="0" anchor="ctr">
            <a:noAutofit/>
          </a:bodyPr>
          <a:lstStyle/>
          <a:p>
            <a:pPr marL="0" indent="0">
              <a:buNone/>
            </a:pPr>
            <a:r>
              <a:rPr lang="en-US" b="1" dirty="0">
                <a:solidFill>
                  <a:srgbClr val="093B2F"/>
                </a:solidFill>
              </a:rPr>
              <a:t>Aporte MEF</a:t>
            </a:r>
            <a:endParaRPr lang="en-US" dirty="0"/>
          </a:p>
        </p:txBody>
      </p:sp>
      <p:sp>
        <p:nvSpPr>
          <p:cNvPr id="30" name="Text 49">
            <a:extLst>
              <a:ext uri="{FF2B5EF4-FFF2-40B4-BE49-F238E27FC236}">
                <a16:creationId xmlns:a16="http://schemas.microsoft.com/office/drawing/2014/main" id="{40B63E0E-5738-C178-6712-6F83ECD4078A}"/>
              </a:ext>
            </a:extLst>
          </p:cNvPr>
          <p:cNvSpPr/>
          <p:nvPr/>
        </p:nvSpPr>
        <p:spPr>
          <a:xfrm>
            <a:off x="2573431" y="3969499"/>
            <a:ext cx="1303704" cy="178708"/>
          </a:xfrm>
          <a:prstGeom prst="rect">
            <a:avLst/>
          </a:prstGeom>
          <a:noFill/>
          <a:ln/>
        </p:spPr>
        <p:txBody>
          <a:bodyPr wrap="square" lIns="381" tIns="381" rIns="381" bIns="381" rtlCol="0" anchor="ctr">
            <a:noAutofit/>
          </a:bodyPr>
          <a:lstStyle/>
          <a:p>
            <a:pPr marL="0" indent="0" algn="r">
              <a:buNone/>
            </a:pPr>
            <a:r>
              <a:rPr lang="en-US" b="1" dirty="0">
                <a:solidFill>
                  <a:srgbClr val="093B2F"/>
                </a:solidFill>
              </a:rPr>
              <a:t>$ 283.141,93</a:t>
            </a:r>
            <a:endParaRPr lang="en-US" dirty="0"/>
          </a:p>
        </p:txBody>
      </p:sp>
      <p:sp>
        <p:nvSpPr>
          <p:cNvPr id="31" name="Text 50">
            <a:extLst>
              <a:ext uri="{FF2B5EF4-FFF2-40B4-BE49-F238E27FC236}">
                <a16:creationId xmlns:a16="http://schemas.microsoft.com/office/drawing/2014/main" id="{AF86DC3B-9EA6-4AC5-7BC2-C5CCD3DAEAB4}"/>
              </a:ext>
            </a:extLst>
          </p:cNvPr>
          <p:cNvSpPr/>
          <p:nvPr/>
        </p:nvSpPr>
        <p:spPr>
          <a:xfrm>
            <a:off x="3990749" y="3969499"/>
            <a:ext cx="873105" cy="196746"/>
          </a:xfrm>
          <a:prstGeom prst="rect">
            <a:avLst/>
          </a:prstGeom>
          <a:noFill/>
          <a:ln/>
        </p:spPr>
        <p:txBody>
          <a:bodyPr wrap="square" lIns="381" tIns="381" rIns="381" bIns="381" rtlCol="0" anchor="ctr">
            <a:noAutofit/>
          </a:bodyPr>
          <a:lstStyle/>
          <a:p>
            <a:pPr marL="0" indent="0" algn="ctr">
              <a:buNone/>
            </a:pPr>
            <a:r>
              <a:rPr lang="en-US" b="1" dirty="0">
                <a:solidFill>
                  <a:srgbClr val="18A061"/>
                </a:solidFill>
              </a:rPr>
              <a:t>82,9%</a:t>
            </a:r>
            <a:endParaRPr lang="en-US" dirty="0"/>
          </a:p>
        </p:txBody>
      </p:sp>
      <p:sp>
        <p:nvSpPr>
          <p:cNvPr id="32" name="Shape 51">
            <a:extLst>
              <a:ext uri="{FF2B5EF4-FFF2-40B4-BE49-F238E27FC236}">
                <a16:creationId xmlns:a16="http://schemas.microsoft.com/office/drawing/2014/main" id="{6F6FDD99-3B73-3CA8-A7BE-87415833A382}"/>
              </a:ext>
            </a:extLst>
          </p:cNvPr>
          <p:cNvSpPr/>
          <p:nvPr/>
        </p:nvSpPr>
        <p:spPr>
          <a:xfrm>
            <a:off x="305718" y="4298683"/>
            <a:ext cx="4558137" cy="548890"/>
          </a:xfrm>
          <a:prstGeom prst="roundRect">
            <a:avLst>
              <a:gd name="adj" fmla="val 13953"/>
            </a:avLst>
          </a:prstGeom>
          <a:solidFill>
            <a:srgbClr val="0E7A4E"/>
          </a:solidFill>
          <a:ln w="12700">
            <a:solidFill>
              <a:srgbClr val="FFFFFF"/>
            </a:solidFill>
            <a:prstDash val="solid"/>
          </a:ln>
        </p:spPr>
        <p:txBody>
          <a:bodyPr/>
          <a:lstStyle/>
          <a:p>
            <a:endParaRPr lang="es-EC"/>
          </a:p>
        </p:txBody>
      </p:sp>
      <p:sp>
        <p:nvSpPr>
          <p:cNvPr id="33" name="Text 52">
            <a:extLst>
              <a:ext uri="{FF2B5EF4-FFF2-40B4-BE49-F238E27FC236}">
                <a16:creationId xmlns:a16="http://schemas.microsoft.com/office/drawing/2014/main" id="{29A07002-4CBD-C49D-738F-9C86C6050A98}"/>
              </a:ext>
            </a:extLst>
          </p:cNvPr>
          <p:cNvSpPr/>
          <p:nvPr/>
        </p:nvSpPr>
        <p:spPr>
          <a:xfrm>
            <a:off x="470311" y="4417555"/>
            <a:ext cx="2192576" cy="329184"/>
          </a:xfrm>
          <a:prstGeom prst="rect">
            <a:avLst/>
          </a:prstGeom>
          <a:noFill/>
          <a:ln/>
        </p:spPr>
        <p:txBody>
          <a:bodyPr wrap="square" lIns="381" tIns="381" rIns="381" bIns="381" rtlCol="0" anchor="ctr">
            <a:noAutofit/>
          </a:bodyPr>
          <a:lstStyle/>
          <a:p>
            <a:pPr marL="0" indent="0">
              <a:buNone/>
            </a:pPr>
            <a:r>
              <a:rPr lang="en-US" b="1" dirty="0">
                <a:solidFill>
                  <a:srgbClr val="FFFFFF"/>
                </a:solidFill>
              </a:rPr>
              <a:t>TOTAL RECAUDADO</a:t>
            </a:r>
            <a:endParaRPr lang="en-US" dirty="0"/>
          </a:p>
        </p:txBody>
      </p:sp>
      <p:sp>
        <p:nvSpPr>
          <p:cNvPr id="34" name="Text 53">
            <a:extLst>
              <a:ext uri="{FF2B5EF4-FFF2-40B4-BE49-F238E27FC236}">
                <a16:creationId xmlns:a16="http://schemas.microsoft.com/office/drawing/2014/main" id="{04FFC36C-CB86-4458-0B54-08A07F87EFBE}"/>
              </a:ext>
            </a:extLst>
          </p:cNvPr>
          <p:cNvSpPr/>
          <p:nvPr/>
        </p:nvSpPr>
        <p:spPr>
          <a:xfrm>
            <a:off x="2408839" y="4417555"/>
            <a:ext cx="1496846" cy="178708"/>
          </a:xfrm>
          <a:prstGeom prst="rect">
            <a:avLst/>
          </a:prstGeom>
          <a:noFill/>
          <a:ln/>
        </p:spPr>
        <p:txBody>
          <a:bodyPr wrap="square" lIns="381" tIns="381" rIns="381" bIns="381" rtlCol="0" anchor="ctr">
            <a:noAutofit/>
          </a:bodyPr>
          <a:lstStyle/>
          <a:p>
            <a:pPr marL="0" indent="0" algn="r">
              <a:buNone/>
            </a:pPr>
            <a:r>
              <a:rPr lang="en-US" b="1" dirty="0">
                <a:solidFill>
                  <a:srgbClr val="FFFFFF"/>
                </a:solidFill>
              </a:rPr>
              <a:t>$ 341.361,78</a:t>
            </a:r>
            <a:endParaRPr lang="en-US" dirty="0"/>
          </a:p>
        </p:txBody>
      </p:sp>
      <p:sp>
        <p:nvSpPr>
          <p:cNvPr id="35" name="Text 54">
            <a:extLst>
              <a:ext uri="{FF2B5EF4-FFF2-40B4-BE49-F238E27FC236}">
                <a16:creationId xmlns:a16="http://schemas.microsoft.com/office/drawing/2014/main" id="{CE34422B-0D97-AE12-E0BB-E33E675C8157}"/>
              </a:ext>
            </a:extLst>
          </p:cNvPr>
          <p:cNvSpPr/>
          <p:nvPr/>
        </p:nvSpPr>
        <p:spPr>
          <a:xfrm>
            <a:off x="3990750" y="4417555"/>
            <a:ext cx="622586" cy="178708"/>
          </a:xfrm>
          <a:prstGeom prst="rect">
            <a:avLst/>
          </a:prstGeom>
          <a:noFill/>
          <a:ln/>
        </p:spPr>
        <p:txBody>
          <a:bodyPr wrap="square" lIns="381" tIns="381" rIns="381" bIns="381" rtlCol="0" anchor="ctr">
            <a:noAutofit/>
          </a:bodyPr>
          <a:lstStyle/>
          <a:p>
            <a:pPr marL="0" indent="0" algn="r">
              <a:buNone/>
            </a:pPr>
            <a:r>
              <a:rPr lang="en-US" b="1" dirty="0">
                <a:solidFill>
                  <a:srgbClr val="FFFFFF"/>
                </a:solidFill>
              </a:rPr>
              <a:t>100%</a:t>
            </a:r>
            <a:endParaRPr lang="en-US" dirty="0"/>
          </a:p>
        </p:txBody>
      </p:sp>
    </p:spTree>
    <p:extLst>
      <p:ext uri="{BB962C8B-B14F-4D97-AF65-F5344CB8AC3E}">
        <p14:creationId xmlns:p14="http://schemas.microsoft.com/office/powerpoint/2010/main" val="29775543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4316581B-9CD3-C9C1-4499-6B65695110B0}"/>
              </a:ext>
            </a:extLst>
          </p:cNvPr>
          <p:cNvGraphicFramePr>
            <a:graphicFrameLocks noGrp="1"/>
          </p:cNvGraphicFramePr>
          <p:nvPr>
            <p:ph idx="1"/>
            <p:extLst>
              <p:ext uri="{D42A27DB-BD31-4B8C-83A1-F6EECF244321}">
                <p14:modId xmlns:p14="http://schemas.microsoft.com/office/powerpoint/2010/main" val="282056179"/>
              </p:ext>
            </p:extLst>
          </p:nvPr>
        </p:nvGraphicFramePr>
        <p:xfrm>
          <a:off x="0" y="50800"/>
          <a:ext cx="12192000" cy="6807201"/>
        </p:xfrm>
        <a:graphic>
          <a:graphicData uri="http://schemas.openxmlformats.org/drawingml/2006/table">
            <a:tbl>
              <a:tblPr firstRow="1" firstCol="1" bandRow="1">
                <a:tableStyleId>{5C22544A-7EE6-4342-B048-85BDC9FD1C3A}</a:tableStyleId>
              </a:tblPr>
              <a:tblGrid>
                <a:gridCol w="3874617">
                  <a:extLst>
                    <a:ext uri="{9D8B030D-6E8A-4147-A177-3AD203B41FA5}">
                      <a16:colId xmlns:a16="http://schemas.microsoft.com/office/drawing/2014/main" val="3934647579"/>
                    </a:ext>
                  </a:extLst>
                </a:gridCol>
                <a:gridCol w="2684678">
                  <a:extLst>
                    <a:ext uri="{9D8B030D-6E8A-4147-A177-3AD203B41FA5}">
                      <a16:colId xmlns:a16="http://schemas.microsoft.com/office/drawing/2014/main" val="2827444732"/>
                    </a:ext>
                  </a:extLst>
                </a:gridCol>
                <a:gridCol w="2331111">
                  <a:extLst>
                    <a:ext uri="{9D8B030D-6E8A-4147-A177-3AD203B41FA5}">
                      <a16:colId xmlns:a16="http://schemas.microsoft.com/office/drawing/2014/main" val="3834909375"/>
                    </a:ext>
                  </a:extLst>
                </a:gridCol>
                <a:gridCol w="287730">
                  <a:extLst>
                    <a:ext uri="{9D8B030D-6E8A-4147-A177-3AD203B41FA5}">
                      <a16:colId xmlns:a16="http://schemas.microsoft.com/office/drawing/2014/main" val="3697885592"/>
                    </a:ext>
                  </a:extLst>
                </a:gridCol>
                <a:gridCol w="402338">
                  <a:extLst>
                    <a:ext uri="{9D8B030D-6E8A-4147-A177-3AD203B41FA5}">
                      <a16:colId xmlns:a16="http://schemas.microsoft.com/office/drawing/2014/main" val="43553938"/>
                    </a:ext>
                  </a:extLst>
                </a:gridCol>
                <a:gridCol w="404774">
                  <a:extLst>
                    <a:ext uri="{9D8B030D-6E8A-4147-A177-3AD203B41FA5}">
                      <a16:colId xmlns:a16="http://schemas.microsoft.com/office/drawing/2014/main" val="2445561548"/>
                    </a:ext>
                  </a:extLst>
                </a:gridCol>
                <a:gridCol w="404774">
                  <a:extLst>
                    <a:ext uri="{9D8B030D-6E8A-4147-A177-3AD203B41FA5}">
                      <a16:colId xmlns:a16="http://schemas.microsoft.com/office/drawing/2014/main" val="3601864439"/>
                    </a:ext>
                  </a:extLst>
                </a:gridCol>
                <a:gridCol w="1801978">
                  <a:extLst>
                    <a:ext uri="{9D8B030D-6E8A-4147-A177-3AD203B41FA5}">
                      <a16:colId xmlns:a16="http://schemas.microsoft.com/office/drawing/2014/main" val="1165416049"/>
                    </a:ext>
                  </a:extLst>
                </a:gridCol>
              </a:tblGrid>
              <a:tr h="243486">
                <a:tc gridSpan="8">
                  <a:txBody>
                    <a:bodyPr/>
                    <a:lstStyle/>
                    <a:p>
                      <a:pPr algn="ctr">
                        <a:lnSpc>
                          <a:spcPct val="115000"/>
                        </a:lnSpc>
                        <a:spcAft>
                          <a:spcPts val="800"/>
                        </a:spcAft>
                        <a:buNone/>
                      </a:pPr>
                      <a:r>
                        <a:rPr lang="es-EC" sz="1200" u="sng" kern="0">
                          <a:effectLst/>
                        </a:rPr>
                        <a:t>PLAN DE TRABAJO PARA INCORPORAR LAS SUGERENCIAS DE LA CIUDADANIA A LA GESTION DEL GADPR DE CEBADAS 2026.</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99596072"/>
                  </a:ext>
                </a:extLst>
              </a:tr>
              <a:tr h="255764">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tc>
                  <a:txBody>
                    <a:bodyPr/>
                    <a:lstStyle/>
                    <a:p>
                      <a:pPr>
                        <a:lnSpc>
                          <a:spcPct val="115000"/>
                        </a:lnSpc>
                        <a:buNone/>
                      </a:pPr>
                      <a:endParaRPr lang="es-EC" sz="1200" kern="100">
                        <a:effectLst/>
                        <a:latin typeface="Aptos" panose="020B0004020202020204" pitchFamily="34" charset="0"/>
                      </a:endParaRPr>
                    </a:p>
                  </a:txBody>
                  <a:tcPr marL="18563" marR="18563" marT="0" marB="0" anchor="b"/>
                </a:tc>
                <a:extLst>
                  <a:ext uri="{0D108BD9-81ED-4DB2-BD59-A6C34878D82A}">
                    <a16:rowId xmlns:a16="http://schemas.microsoft.com/office/drawing/2014/main" val="1380282041"/>
                  </a:ext>
                </a:extLst>
              </a:tr>
              <a:tr h="458977">
                <a:tc rowSpan="2">
                  <a:txBody>
                    <a:bodyPr/>
                    <a:lstStyle/>
                    <a:p>
                      <a:pPr algn="ctr">
                        <a:lnSpc>
                          <a:spcPct val="115000"/>
                        </a:lnSpc>
                        <a:spcAft>
                          <a:spcPts val="800"/>
                        </a:spcAft>
                        <a:buNone/>
                      </a:pPr>
                      <a:r>
                        <a:rPr lang="es-EC" sz="1200" kern="0">
                          <a:effectLst/>
                        </a:rPr>
                        <a:t>SUGERENCIAS/ACTIVIDADES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rowSpan="2">
                  <a:txBody>
                    <a:bodyPr/>
                    <a:lstStyle/>
                    <a:p>
                      <a:pPr algn="ctr">
                        <a:lnSpc>
                          <a:spcPct val="115000"/>
                        </a:lnSpc>
                        <a:spcAft>
                          <a:spcPts val="800"/>
                        </a:spcAft>
                        <a:buNone/>
                      </a:pPr>
                      <a:r>
                        <a:rPr lang="es-EC" sz="1200" kern="0">
                          <a:effectLst/>
                        </a:rPr>
                        <a:t>RESULTADO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rowSpan="2">
                  <a:txBody>
                    <a:bodyPr/>
                    <a:lstStyle/>
                    <a:p>
                      <a:pPr algn="ctr">
                        <a:lnSpc>
                          <a:spcPct val="115000"/>
                        </a:lnSpc>
                        <a:spcAft>
                          <a:spcPts val="800"/>
                        </a:spcAft>
                        <a:buNone/>
                      </a:pPr>
                      <a:r>
                        <a:rPr lang="es-EC" sz="1200" kern="0">
                          <a:effectLst/>
                        </a:rPr>
                        <a:t>RESPONSABLE</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gridSpan="4">
                  <a:txBody>
                    <a:bodyPr/>
                    <a:lstStyle/>
                    <a:p>
                      <a:pPr algn="ctr">
                        <a:lnSpc>
                          <a:spcPct val="115000"/>
                        </a:lnSpc>
                        <a:spcAft>
                          <a:spcPts val="800"/>
                        </a:spcAft>
                        <a:buNone/>
                      </a:pPr>
                      <a:r>
                        <a:rPr lang="es-EC" sz="1200" kern="0">
                          <a:effectLst/>
                        </a:rPr>
                        <a:t>CRONOGRAMA (TRIMESTRE)</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rowSpan="2">
                  <a:txBody>
                    <a:bodyPr/>
                    <a:lstStyle/>
                    <a:p>
                      <a:pPr algn="ctr">
                        <a:lnSpc>
                          <a:spcPct val="115000"/>
                        </a:lnSpc>
                        <a:spcAft>
                          <a:spcPts val="800"/>
                        </a:spcAft>
                        <a:buNone/>
                      </a:pPr>
                      <a:r>
                        <a:rPr lang="es-EC" sz="1200" kern="0">
                          <a:effectLst/>
                        </a:rPr>
                        <a:t>RECURSOS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1893890549"/>
                  </a:ext>
                </a:extLst>
              </a:tr>
              <a:tr h="243486">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a:lnSpc>
                          <a:spcPct val="115000"/>
                        </a:lnSpc>
                        <a:spcAft>
                          <a:spcPts val="800"/>
                        </a:spcAft>
                        <a:buNone/>
                      </a:pPr>
                      <a:r>
                        <a:rPr lang="es-EC" sz="1200" kern="0">
                          <a:effectLst/>
                        </a:rPr>
                        <a:t>I</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II</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III</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IV</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vMerge="1">
                  <a:txBody>
                    <a:bodyPr/>
                    <a:lstStyle/>
                    <a:p>
                      <a:endParaRPr lang="es-EC"/>
                    </a:p>
                  </a:txBody>
                  <a:tcPr/>
                </a:tc>
                <a:extLst>
                  <a:ext uri="{0D108BD9-81ED-4DB2-BD59-A6C34878D82A}">
                    <a16:rowId xmlns:a16="http://schemas.microsoft.com/office/drawing/2014/main" val="3584761407"/>
                  </a:ext>
                </a:extLst>
              </a:tr>
              <a:tr h="243486">
                <a:tc gridSpan="8">
                  <a:txBody>
                    <a:bodyPr/>
                    <a:lstStyle/>
                    <a:p>
                      <a:pPr algn="ctr">
                        <a:lnSpc>
                          <a:spcPct val="115000"/>
                        </a:lnSpc>
                        <a:spcAft>
                          <a:spcPts val="800"/>
                        </a:spcAft>
                        <a:buNone/>
                      </a:pPr>
                      <a:r>
                        <a:rPr lang="es-EC" sz="1200" kern="0">
                          <a:effectLst/>
                        </a:rPr>
                        <a:t>SISTEMA  FISICO AMBIENTAL</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441930625"/>
                  </a:ext>
                </a:extLst>
              </a:tr>
              <a:tr h="929582">
                <a:tc>
                  <a:txBody>
                    <a:bodyPr/>
                    <a:lstStyle/>
                    <a:p>
                      <a:pPr algn="ctr">
                        <a:lnSpc>
                          <a:spcPct val="115000"/>
                        </a:lnSpc>
                        <a:spcAft>
                          <a:spcPts val="800"/>
                        </a:spcAft>
                        <a:buNone/>
                      </a:pPr>
                      <a:r>
                        <a:rPr lang="es-EC" sz="1200" kern="0">
                          <a:effectLst/>
                        </a:rPr>
                        <a:t>Realizar los documentos para el proceso de adquisición de Abono Orgánico.</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Realizar la entrega por parte de los técnicos del GADPR-CEBADAS</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Equipo técnico del GADPR Cebadas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Actualización de nombramientos y documentos de la directiva Vigente.</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1943519624"/>
                  </a:ext>
                </a:extLst>
              </a:tr>
              <a:tr h="243486">
                <a:tc gridSpan="8">
                  <a:txBody>
                    <a:bodyPr/>
                    <a:lstStyle/>
                    <a:p>
                      <a:pPr algn="ctr">
                        <a:lnSpc>
                          <a:spcPct val="115000"/>
                        </a:lnSpc>
                        <a:spcAft>
                          <a:spcPts val="800"/>
                        </a:spcAft>
                        <a:buNone/>
                      </a:pPr>
                      <a:r>
                        <a:rPr lang="es-EC" sz="1200" kern="0">
                          <a:effectLst/>
                        </a:rPr>
                        <a:t>SISTEMA ECONOMICO PRODUCTIVO</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891089861"/>
                  </a:ext>
                </a:extLst>
              </a:tr>
              <a:tr h="1164885">
                <a:tc>
                  <a:txBody>
                    <a:bodyPr/>
                    <a:lstStyle/>
                    <a:p>
                      <a:pPr algn="ctr">
                        <a:lnSpc>
                          <a:spcPct val="115000"/>
                        </a:lnSpc>
                        <a:spcAft>
                          <a:spcPts val="800"/>
                        </a:spcAft>
                        <a:buNone/>
                      </a:pPr>
                      <a:r>
                        <a:rPr lang="es-EC" sz="1200" kern="0">
                          <a:effectLst/>
                        </a:rPr>
                        <a:t>Realizar las gestiones necesarias para dar a conocer sobre el proyecto de pastos del Consejo provincial con presupuesto participativo de año 2025.</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Realizar la entrega por parte de los técnicos del Consejo Provincial</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Equipo técnico de Fomento Productivo del Consejo Provincial de Chimborazo del GADPR Cebadas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Oficios de pedidos de información dirigidos a la dirección de fomento Productivo del Consejo Provincial de Chimborazo.</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246416953"/>
                  </a:ext>
                </a:extLst>
              </a:tr>
              <a:tr h="1164885">
                <a:tc>
                  <a:txBody>
                    <a:bodyPr/>
                    <a:lstStyle/>
                    <a:p>
                      <a:pPr algn="ctr">
                        <a:lnSpc>
                          <a:spcPct val="115000"/>
                        </a:lnSpc>
                        <a:spcAft>
                          <a:spcPts val="800"/>
                        </a:spcAft>
                        <a:buNone/>
                      </a:pPr>
                      <a:r>
                        <a:rPr lang="es-EC" sz="1200" kern="0">
                          <a:effectLst/>
                        </a:rPr>
                        <a:t>Realizar las gestiones necesarias para dar a conocer sobre el proyecto de abonos químicos del Consejo provincial con presupuesto participativo de año 2026.</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Realizar la entrega por parte de los técnicos del Consejo Provincial</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Equipo técnico de Fomento Productivo del Consejo Provincial de Chimborazo del GADPR Cebadas</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 </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Oficios de pedidos de información dirigidos a la dirección de fomento Productivo del Consejo Provincial de Chimborazo.</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608881358"/>
                  </a:ext>
                </a:extLst>
              </a:tr>
              <a:tr h="929582">
                <a:tc>
                  <a:txBody>
                    <a:bodyPr/>
                    <a:lstStyle/>
                    <a:p>
                      <a:pPr algn="ctr">
                        <a:lnSpc>
                          <a:spcPct val="115000"/>
                        </a:lnSpc>
                        <a:spcAft>
                          <a:spcPts val="800"/>
                        </a:spcAft>
                        <a:buNone/>
                      </a:pPr>
                      <a:r>
                        <a:rPr lang="es-EC" sz="1200" kern="0">
                          <a:effectLst/>
                        </a:rPr>
                        <a:t>Realizar los documentos para la adquisición de Pastos y Abonos Químicos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Realizar la entrega por parte de los técnicos del GADPR Cebadas</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Equipo técnico del GADPR Cebadas.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Actualización de nombramientos y documentos de la directiva Vigente.</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2679516084"/>
                  </a:ext>
                </a:extLst>
              </a:tr>
              <a:tr h="929582">
                <a:tc>
                  <a:txBody>
                    <a:bodyPr/>
                    <a:lstStyle/>
                    <a:p>
                      <a:pPr algn="ctr">
                        <a:lnSpc>
                          <a:spcPct val="115000"/>
                        </a:lnSpc>
                        <a:spcAft>
                          <a:spcPts val="800"/>
                        </a:spcAft>
                        <a:buNone/>
                      </a:pPr>
                      <a:r>
                        <a:rPr lang="es-EC" sz="1200" kern="0" dirty="0">
                          <a:effectLst/>
                        </a:rPr>
                        <a:t>Realizar los documentos para la adquisición de materiales y accesorios para Riego – Abrevaderos</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Realizar la entrega por parte de los técnicos del GADPR Cebadas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Equipo técnico del GADPR Cebadas.</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 </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a:effectLst/>
                        </a:rPr>
                        <a:t>x</a:t>
                      </a:r>
                      <a:endParaRPr lang="es-EC" sz="12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200" kern="0" dirty="0">
                          <a:effectLst/>
                        </a:rPr>
                        <a:t>Actualización de nombramientos y documentos de la directiva Vigente.</a:t>
                      </a:r>
                      <a:endParaRPr lang="es-EC"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998450407"/>
                  </a:ext>
                </a:extLst>
              </a:tr>
            </a:tbl>
          </a:graphicData>
        </a:graphic>
      </p:graphicFrame>
    </p:spTree>
    <p:extLst>
      <p:ext uri="{BB962C8B-B14F-4D97-AF65-F5344CB8AC3E}">
        <p14:creationId xmlns:p14="http://schemas.microsoft.com/office/powerpoint/2010/main" val="40994391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5E5D2E05-1A84-2EC7-7040-B7C42C3BEB58}"/>
              </a:ext>
            </a:extLst>
          </p:cNvPr>
          <p:cNvGraphicFramePr>
            <a:graphicFrameLocks noGrp="1"/>
          </p:cNvGraphicFramePr>
          <p:nvPr>
            <p:ph idx="1"/>
            <p:extLst>
              <p:ext uri="{D42A27DB-BD31-4B8C-83A1-F6EECF244321}">
                <p14:modId xmlns:p14="http://schemas.microsoft.com/office/powerpoint/2010/main" val="1088356847"/>
              </p:ext>
            </p:extLst>
          </p:nvPr>
        </p:nvGraphicFramePr>
        <p:xfrm>
          <a:off x="0" y="217714"/>
          <a:ext cx="11898091" cy="6516243"/>
        </p:xfrm>
        <a:graphic>
          <a:graphicData uri="http://schemas.openxmlformats.org/drawingml/2006/table">
            <a:tbl>
              <a:tblPr firstRow="1" firstCol="1" bandRow="1">
                <a:tableStyleId>{5C22544A-7EE6-4342-B048-85BDC9FD1C3A}</a:tableStyleId>
              </a:tblPr>
              <a:tblGrid>
                <a:gridCol w="3781212">
                  <a:extLst>
                    <a:ext uri="{9D8B030D-6E8A-4147-A177-3AD203B41FA5}">
                      <a16:colId xmlns:a16="http://schemas.microsoft.com/office/drawing/2014/main" val="3934647579"/>
                    </a:ext>
                  </a:extLst>
                </a:gridCol>
                <a:gridCol w="2619959">
                  <a:extLst>
                    <a:ext uri="{9D8B030D-6E8A-4147-A177-3AD203B41FA5}">
                      <a16:colId xmlns:a16="http://schemas.microsoft.com/office/drawing/2014/main" val="2827444732"/>
                    </a:ext>
                  </a:extLst>
                </a:gridCol>
                <a:gridCol w="2274915">
                  <a:extLst>
                    <a:ext uri="{9D8B030D-6E8A-4147-A177-3AD203B41FA5}">
                      <a16:colId xmlns:a16="http://schemas.microsoft.com/office/drawing/2014/main" val="3834909375"/>
                    </a:ext>
                  </a:extLst>
                </a:gridCol>
                <a:gridCol w="280794">
                  <a:extLst>
                    <a:ext uri="{9D8B030D-6E8A-4147-A177-3AD203B41FA5}">
                      <a16:colId xmlns:a16="http://schemas.microsoft.com/office/drawing/2014/main" val="3697885592"/>
                    </a:ext>
                  </a:extLst>
                </a:gridCol>
                <a:gridCol w="392638">
                  <a:extLst>
                    <a:ext uri="{9D8B030D-6E8A-4147-A177-3AD203B41FA5}">
                      <a16:colId xmlns:a16="http://schemas.microsoft.com/office/drawing/2014/main" val="43553938"/>
                    </a:ext>
                  </a:extLst>
                </a:gridCol>
                <a:gridCol w="395017">
                  <a:extLst>
                    <a:ext uri="{9D8B030D-6E8A-4147-A177-3AD203B41FA5}">
                      <a16:colId xmlns:a16="http://schemas.microsoft.com/office/drawing/2014/main" val="2445561548"/>
                    </a:ext>
                  </a:extLst>
                </a:gridCol>
                <a:gridCol w="395017">
                  <a:extLst>
                    <a:ext uri="{9D8B030D-6E8A-4147-A177-3AD203B41FA5}">
                      <a16:colId xmlns:a16="http://schemas.microsoft.com/office/drawing/2014/main" val="3601864439"/>
                    </a:ext>
                  </a:extLst>
                </a:gridCol>
                <a:gridCol w="1758539">
                  <a:extLst>
                    <a:ext uri="{9D8B030D-6E8A-4147-A177-3AD203B41FA5}">
                      <a16:colId xmlns:a16="http://schemas.microsoft.com/office/drawing/2014/main" val="1165416049"/>
                    </a:ext>
                  </a:extLst>
                </a:gridCol>
              </a:tblGrid>
              <a:tr h="120022">
                <a:tc gridSpan="8">
                  <a:txBody>
                    <a:bodyPr/>
                    <a:lstStyle/>
                    <a:p>
                      <a:pPr algn="ctr">
                        <a:lnSpc>
                          <a:spcPct val="115000"/>
                        </a:lnSpc>
                        <a:spcAft>
                          <a:spcPts val="800"/>
                        </a:spcAft>
                        <a:buNone/>
                      </a:pPr>
                      <a:r>
                        <a:rPr lang="es-EC" sz="1400" u="sng" kern="0">
                          <a:effectLst/>
                        </a:rPr>
                        <a:t>PLAN DE TRABAJO PARA INCORPORAR LAS SUGERENCIAS DE LA CIUDADANIA A LA GESTION DEL GADPR DE CEBADAS 2026.</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99596072"/>
                  </a:ext>
                </a:extLst>
              </a:tr>
              <a:tr h="120022">
                <a:tc gridSpan="8">
                  <a:txBody>
                    <a:bodyPr/>
                    <a:lstStyle/>
                    <a:p>
                      <a:pPr algn="ctr">
                        <a:lnSpc>
                          <a:spcPct val="115000"/>
                        </a:lnSpc>
                        <a:spcAft>
                          <a:spcPts val="800"/>
                        </a:spcAft>
                        <a:buNone/>
                      </a:pPr>
                      <a:r>
                        <a:rPr lang="es-EC" sz="1400" kern="0" dirty="0">
                          <a:effectLst/>
                        </a:rPr>
                        <a:t>SISTEMA ASENTAMIENTOS HUMANOS</a:t>
                      </a:r>
                      <a:endParaRPr lang="es-EC"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531381932"/>
                  </a:ext>
                </a:extLst>
              </a:tr>
              <a:tr h="458220">
                <a:tc>
                  <a:txBody>
                    <a:bodyPr/>
                    <a:lstStyle/>
                    <a:p>
                      <a:pPr algn="ctr">
                        <a:lnSpc>
                          <a:spcPct val="115000"/>
                        </a:lnSpc>
                        <a:spcAft>
                          <a:spcPts val="800"/>
                        </a:spcAft>
                        <a:buNone/>
                      </a:pPr>
                      <a:r>
                        <a:rPr lang="es-EC" sz="1400" kern="0">
                          <a:effectLst/>
                        </a:rPr>
                        <a:t>Realizar los documentos para la adquisición de materiales y accesorios para: Equipamiento</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dirty="0">
                          <a:effectLst/>
                        </a:rPr>
                        <a:t>Realizar la entrega por parte de los técnicos del GADPR Cebadas</a:t>
                      </a:r>
                      <a:endParaRPr lang="es-EC"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Equipo técnico del GADPR Cebadas.</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Actualización de nombramientos y documentos de la directiva Vigente.</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886956971"/>
                  </a:ext>
                </a:extLst>
              </a:tr>
              <a:tr h="458220">
                <a:tc>
                  <a:txBody>
                    <a:bodyPr/>
                    <a:lstStyle/>
                    <a:p>
                      <a:pPr algn="ctr">
                        <a:lnSpc>
                          <a:spcPct val="115000"/>
                        </a:lnSpc>
                        <a:spcAft>
                          <a:spcPts val="800"/>
                        </a:spcAft>
                        <a:buNone/>
                      </a:pPr>
                      <a:r>
                        <a:rPr lang="es-EC" sz="1400" kern="0">
                          <a:effectLst/>
                        </a:rPr>
                        <a:t>Realizar los documentos para los proyectos de Vialidad</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dirty="0">
                          <a:effectLst/>
                        </a:rPr>
                        <a:t>Realizar la entrega por parte de los técnicos del GADPR Cebadas</a:t>
                      </a:r>
                      <a:endParaRPr lang="es-EC"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dirty="0">
                          <a:effectLst/>
                        </a:rPr>
                        <a:t>Equipo técnico del GADPR Cebadas.</a:t>
                      </a:r>
                      <a:endParaRPr lang="es-EC"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Actualización de nombramientos y documentos de la directiva Vigente.</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897358082"/>
                  </a:ext>
                </a:extLst>
              </a:tr>
              <a:tr h="458220">
                <a:tc>
                  <a:txBody>
                    <a:bodyPr/>
                    <a:lstStyle/>
                    <a:p>
                      <a:pPr algn="ctr">
                        <a:lnSpc>
                          <a:spcPct val="115000"/>
                        </a:lnSpc>
                        <a:spcAft>
                          <a:spcPts val="800"/>
                        </a:spcAft>
                        <a:buNone/>
                      </a:pPr>
                      <a:r>
                        <a:rPr lang="es-EC" sz="1400" kern="0">
                          <a:effectLst/>
                        </a:rPr>
                        <a:t>Realizar las gestiones necesarias para el proyecto de Vialidad para diferentes comunidades y organizaciones.</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Seguimiento y cumplimientos de parte del GADPR- Cebadas y GADPCH.</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Equipo técnico del GADPR Cebadas.</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Actualización de nombramientos y documentos de la directiva Vigente.</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1333689109"/>
                  </a:ext>
                </a:extLst>
              </a:tr>
              <a:tr h="120022">
                <a:tc gridSpan="8">
                  <a:txBody>
                    <a:bodyPr/>
                    <a:lstStyle/>
                    <a:p>
                      <a:pPr algn="ctr">
                        <a:lnSpc>
                          <a:spcPct val="115000"/>
                        </a:lnSpc>
                        <a:spcAft>
                          <a:spcPts val="800"/>
                        </a:spcAft>
                        <a:buNone/>
                      </a:pPr>
                      <a:r>
                        <a:rPr lang="es-EC" sz="1400" kern="0">
                          <a:effectLst/>
                        </a:rPr>
                        <a:t>SISTEMA POLITICO INSTITUCIONAL</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426174287"/>
                  </a:ext>
                </a:extLst>
              </a:tr>
              <a:tr h="226244">
                <a:tc>
                  <a:txBody>
                    <a:bodyPr/>
                    <a:lstStyle/>
                    <a:p>
                      <a:pPr>
                        <a:lnSpc>
                          <a:spcPct val="115000"/>
                        </a:lnSpc>
                        <a:spcAft>
                          <a:spcPts val="800"/>
                        </a:spcAft>
                        <a:buNone/>
                      </a:pPr>
                      <a:r>
                        <a:rPr lang="es-EC" sz="1400" kern="0">
                          <a:effectLst/>
                        </a:rPr>
                        <a:t>Dar seguimiento al cumplimiento de objetivos, metas e indicadores de cada uno de los proyectos de las ONG.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nSpc>
                          <a:spcPct val="115000"/>
                        </a:lnSpc>
                        <a:spcAft>
                          <a:spcPts val="800"/>
                        </a:spcAft>
                        <a:buNone/>
                      </a:pPr>
                      <a:r>
                        <a:rPr lang="es-EC" sz="1400" kern="0">
                          <a:effectLst/>
                        </a:rPr>
                        <a:t>Informe de Cumplimiento de seguimiento y cumplimiento</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Presidente del GADPR CEBADAS, Técnico de planificación</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nSpc>
                          <a:spcPct val="115000"/>
                        </a:lnSpc>
                        <a:spcAft>
                          <a:spcPts val="800"/>
                        </a:spcAft>
                        <a:buNone/>
                      </a:pPr>
                      <a:r>
                        <a:rPr lang="es-EC" sz="1400" kern="0">
                          <a:effectLst/>
                        </a:rPr>
                        <a:t>Movilización</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2927676868"/>
                  </a:ext>
                </a:extLst>
              </a:tr>
              <a:tr h="553960">
                <a:tc>
                  <a:txBody>
                    <a:bodyPr/>
                    <a:lstStyle/>
                    <a:p>
                      <a:pPr algn="ctr">
                        <a:lnSpc>
                          <a:spcPct val="115000"/>
                        </a:lnSpc>
                        <a:spcAft>
                          <a:spcPts val="800"/>
                        </a:spcAft>
                        <a:buNone/>
                      </a:pPr>
                      <a:r>
                        <a:rPr lang="es-EC" sz="1400" kern="0">
                          <a:effectLst/>
                        </a:rPr>
                        <a:t>Dar seguimiento a que cada una de las planificaciones de los trabajadores del GAD para que se dé cumplimiento a los objetivos y metas institucionales.</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Informes de cumplimiento</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Presidente del GADPR CEBADAS, Técnico de planificación</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Plan Operativo Anual, Plan estratégico, Computador</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1655071531"/>
                  </a:ext>
                </a:extLst>
              </a:tr>
              <a:tr h="574208">
                <a:tc>
                  <a:txBody>
                    <a:bodyPr/>
                    <a:lstStyle/>
                    <a:p>
                      <a:pPr algn="ctr">
                        <a:lnSpc>
                          <a:spcPct val="115000"/>
                        </a:lnSpc>
                        <a:spcAft>
                          <a:spcPts val="800"/>
                        </a:spcAft>
                        <a:buNone/>
                      </a:pPr>
                      <a:r>
                        <a:rPr lang="es-EC" sz="1400" kern="0">
                          <a:effectLst/>
                        </a:rPr>
                        <a:t>Cumplir con la entrega de documentos en cada una de las comunidades por parte del promotor encargado.</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Registro de entrega de documentos para reuniones o de información a los representantes de los cabildos, organizaciones, Juntas administradoras de agua</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Presidente del GADPR CEBADAS, Técnico de planificación</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 </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a:effectLst/>
                        </a:rPr>
                        <a:t>x</a:t>
                      </a:r>
                      <a:endParaRPr lang="es-EC" sz="1400" kern="10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tc>
                  <a:txBody>
                    <a:bodyPr/>
                    <a:lstStyle/>
                    <a:p>
                      <a:pPr algn="ctr">
                        <a:lnSpc>
                          <a:spcPct val="115000"/>
                        </a:lnSpc>
                        <a:spcAft>
                          <a:spcPts val="800"/>
                        </a:spcAft>
                        <a:buNone/>
                      </a:pPr>
                      <a:r>
                        <a:rPr lang="es-EC" sz="1400" kern="0" dirty="0">
                          <a:effectLst/>
                        </a:rPr>
                        <a:t>Movilización</a:t>
                      </a:r>
                      <a:endParaRPr lang="es-EC"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8563" marR="18563" marT="0" marB="0" anchor="ctr"/>
                </a:tc>
                <a:extLst>
                  <a:ext uri="{0D108BD9-81ED-4DB2-BD59-A6C34878D82A}">
                    <a16:rowId xmlns:a16="http://schemas.microsoft.com/office/drawing/2014/main" val="3252755391"/>
                  </a:ext>
                </a:extLst>
              </a:tr>
            </a:tbl>
          </a:graphicData>
        </a:graphic>
      </p:graphicFrame>
    </p:spTree>
    <p:extLst>
      <p:ext uri="{BB962C8B-B14F-4D97-AF65-F5344CB8AC3E}">
        <p14:creationId xmlns:p14="http://schemas.microsoft.com/office/powerpoint/2010/main" val="1303210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C4E2F-BA6C-04C9-EBF0-F539EF1D446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357EBF7D-5D5D-9B22-E2B6-49BA3C31ACBE}"/>
              </a:ext>
            </a:extLst>
          </p:cNvPr>
          <p:cNvSpPr/>
          <p:nvPr/>
        </p:nvSpPr>
        <p:spPr>
          <a:xfrm>
            <a:off x="213360" y="-1"/>
            <a:ext cx="11612879" cy="1621447"/>
          </a:xfrm>
          <a:custGeom>
            <a:avLst/>
            <a:gdLst/>
            <a:ahLst/>
            <a:cxnLst/>
            <a:rect l="l" t="t" r="r" b="b"/>
            <a:pathLst>
              <a:path w="7830820" h="1323340">
                <a:moveTo>
                  <a:pt x="7830311" y="0"/>
                </a:moveTo>
                <a:lnTo>
                  <a:pt x="0" y="0"/>
                </a:lnTo>
                <a:lnTo>
                  <a:pt x="0" y="1322832"/>
                </a:lnTo>
                <a:lnTo>
                  <a:pt x="7830311" y="1322832"/>
                </a:lnTo>
                <a:lnTo>
                  <a:pt x="7830311" y="0"/>
                </a:lnTo>
                <a:close/>
              </a:path>
            </a:pathLst>
          </a:custGeom>
          <a:solidFill>
            <a:srgbClr val="D3DEB6"/>
          </a:solidFill>
        </p:spPr>
        <p:txBody>
          <a:bodyPr wrap="square" lIns="0" tIns="0" rIns="0" bIns="0" rtlCol="0"/>
          <a:lstStyle/>
          <a:p>
            <a:endParaRPr/>
          </a:p>
        </p:txBody>
      </p:sp>
      <p:sp>
        <p:nvSpPr>
          <p:cNvPr id="3" name="object 3">
            <a:extLst>
              <a:ext uri="{FF2B5EF4-FFF2-40B4-BE49-F238E27FC236}">
                <a16:creationId xmlns:a16="http://schemas.microsoft.com/office/drawing/2014/main" id="{FE0B4608-8E99-75A8-3FB5-BA1F3FB9731A}"/>
              </a:ext>
            </a:extLst>
          </p:cNvPr>
          <p:cNvSpPr txBox="1">
            <a:spLocks noGrp="1"/>
          </p:cNvSpPr>
          <p:nvPr>
            <p:ph type="title"/>
          </p:nvPr>
        </p:nvSpPr>
        <p:spPr>
          <a:xfrm>
            <a:off x="3462274" y="214629"/>
            <a:ext cx="6243955" cy="1244600"/>
          </a:xfrm>
          <a:prstGeom prst="rect">
            <a:avLst/>
          </a:prstGeom>
        </p:spPr>
        <p:txBody>
          <a:bodyPr vert="horz" wrap="square" lIns="0" tIns="12065" rIns="0" bIns="0" rtlCol="0" anchor="ctr">
            <a:spAutoFit/>
          </a:bodyPr>
          <a:lstStyle/>
          <a:p>
            <a:pPr marL="12700" marR="5080" indent="324485">
              <a:lnSpc>
                <a:spcPct val="100000"/>
              </a:lnSpc>
              <a:spcBef>
                <a:spcPts val="95"/>
              </a:spcBef>
            </a:pPr>
            <a:r>
              <a:rPr sz="4000" spc="-280" dirty="0">
                <a:latin typeface="Algerian" panose="04020705040A02060702" pitchFamily="82" charset="0"/>
              </a:rPr>
              <a:t>RENDICION</a:t>
            </a:r>
            <a:r>
              <a:rPr sz="4000" spc="30" dirty="0">
                <a:latin typeface="Algerian" panose="04020705040A02060702" pitchFamily="82" charset="0"/>
              </a:rPr>
              <a:t> </a:t>
            </a:r>
            <a:r>
              <a:rPr sz="4000" spc="-335" dirty="0">
                <a:latin typeface="Algerian" panose="04020705040A02060702" pitchFamily="82" charset="0"/>
              </a:rPr>
              <a:t>DE</a:t>
            </a:r>
            <a:r>
              <a:rPr sz="4000" spc="-35" dirty="0">
                <a:latin typeface="Algerian" panose="04020705040A02060702" pitchFamily="82" charset="0"/>
              </a:rPr>
              <a:t> </a:t>
            </a:r>
            <a:r>
              <a:rPr sz="4000" spc="-200" dirty="0">
                <a:latin typeface="Algerian" panose="04020705040A02060702" pitchFamily="82" charset="0"/>
              </a:rPr>
              <a:t>CUENTAS </a:t>
            </a:r>
            <a:r>
              <a:rPr sz="4000" spc="-125" dirty="0">
                <a:latin typeface="Algerian" panose="04020705040A02060702" pitchFamily="82" charset="0"/>
              </a:rPr>
              <a:t>GADPR</a:t>
            </a:r>
            <a:r>
              <a:rPr sz="4000" spc="-165" dirty="0">
                <a:latin typeface="Algerian" panose="04020705040A02060702" pitchFamily="82" charset="0"/>
              </a:rPr>
              <a:t> </a:t>
            </a:r>
            <a:r>
              <a:rPr sz="4000" spc="-114" dirty="0">
                <a:latin typeface="Algerian" panose="04020705040A02060702" pitchFamily="82" charset="0"/>
              </a:rPr>
              <a:t>CEBADAS:</a:t>
            </a:r>
            <a:r>
              <a:rPr sz="4000" spc="-150" dirty="0">
                <a:latin typeface="Algerian" panose="04020705040A02060702" pitchFamily="82" charset="0"/>
              </a:rPr>
              <a:t> </a:t>
            </a:r>
            <a:r>
              <a:rPr sz="4000" spc="-365" dirty="0">
                <a:latin typeface="Algerian" panose="04020705040A02060702" pitchFamily="82" charset="0"/>
              </a:rPr>
              <a:t>20</a:t>
            </a:r>
            <a:r>
              <a:rPr lang="es-MX" sz="4000" spc="-365" dirty="0">
                <a:latin typeface="Algerian" panose="04020705040A02060702" pitchFamily="82" charset="0"/>
              </a:rPr>
              <a:t>25</a:t>
            </a:r>
            <a:endParaRPr sz="4000" dirty="0">
              <a:latin typeface="Algerian" panose="04020705040A02060702" pitchFamily="82" charset="0"/>
            </a:endParaRPr>
          </a:p>
        </p:txBody>
      </p:sp>
      <p:sp>
        <p:nvSpPr>
          <p:cNvPr id="8" name="object 8">
            <a:extLst>
              <a:ext uri="{FF2B5EF4-FFF2-40B4-BE49-F238E27FC236}">
                <a16:creationId xmlns:a16="http://schemas.microsoft.com/office/drawing/2014/main" id="{FE442D52-009A-0FDE-258C-BA88306D659C}"/>
              </a:ext>
            </a:extLst>
          </p:cNvPr>
          <p:cNvSpPr txBox="1"/>
          <p:nvPr/>
        </p:nvSpPr>
        <p:spPr>
          <a:xfrm>
            <a:off x="2866897" y="1976356"/>
            <a:ext cx="6845808" cy="410369"/>
          </a:xfrm>
          <a:prstGeom prst="rect">
            <a:avLst/>
          </a:prstGeom>
          <a:solidFill>
            <a:srgbClr val="FFFF00"/>
          </a:solidFill>
        </p:spPr>
        <p:txBody>
          <a:bodyPr vert="horz" wrap="square" lIns="0" tIns="40640" rIns="0" bIns="0" rtlCol="0">
            <a:spAutoFit/>
          </a:bodyPr>
          <a:lstStyle/>
          <a:p>
            <a:pPr marL="90805" algn="ctr">
              <a:spcBef>
                <a:spcPts val="320"/>
              </a:spcBef>
            </a:pPr>
            <a:r>
              <a:rPr sz="2400" b="1" spc="65" dirty="0" err="1">
                <a:latin typeface="Baskerville Old Face" panose="02020602080505020303" pitchFamily="18" charset="0"/>
                <a:cs typeface="Tahoma"/>
              </a:rPr>
              <a:t>Cebadas</a:t>
            </a:r>
            <a:r>
              <a:rPr lang="es-MX" sz="2400" b="1" spc="65" dirty="0">
                <a:latin typeface="Baskerville Old Face" panose="02020602080505020303" pitchFamily="18" charset="0"/>
                <a:cs typeface="Tahoma"/>
              </a:rPr>
              <a:t>,</a:t>
            </a:r>
            <a:r>
              <a:rPr lang="es-MX" sz="2400" b="1" spc="-40" dirty="0">
                <a:latin typeface="Baskerville Old Face" panose="02020602080505020303" pitchFamily="18" charset="0"/>
                <a:cs typeface="Tahoma"/>
              </a:rPr>
              <a:t> 27 </a:t>
            </a:r>
            <a:r>
              <a:rPr sz="2400" b="1" spc="25" dirty="0">
                <a:latin typeface="Baskerville Old Face" panose="02020602080505020303" pitchFamily="18" charset="0"/>
                <a:cs typeface="Tahoma"/>
              </a:rPr>
              <a:t>de</a:t>
            </a:r>
            <a:r>
              <a:rPr lang="es-MX" sz="2400" b="1" spc="25" dirty="0">
                <a:latin typeface="Baskerville Old Face" panose="02020602080505020303" pitchFamily="18" charset="0"/>
                <a:cs typeface="Tahoma"/>
              </a:rPr>
              <a:t> mayo</a:t>
            </a:r>
            <a:r>
              <a:rPr lang="es-MX" sz="2400" b="1" dirty="0">
                <a:latin typeface="Baskerville Old Face" panose="02020602080505020303" pitchFamily="18" charset="0"/>
                <a:cs typeface="Tahoma"/>
              </a:rPr>
              <a:t> de </a:t>
            </a:r>
            <a:r>
              <a:rPr sz="2400" b="1" spc="55" dirty="0">
                <a:latin typeface="Baskerville Old Face" panose="02020602080505020303" pitchFamily="18" charset="0"/>
                <a:cs typeface="Tahoma"/>
              </a:rPr>
              <a:t> </a:t>
            </a:r>
            <a:r>
              <a:rPr sz="2400" b="1" spc="-20" dirty="0">
                <a:latin typeface="Baskerville Old Face" panose="02020602080505020303" pitchFamily="18" charset="0"/>
                <a:cs typeface="Tahoma"/>
              </a:rPr>
              <a:t>202</a:t>
            </a:r>
            <a:r>
              <a:rPr lang="es-MX" sz="2400" b="1" spc="-20" dirty="0">
                <a:latin typeface="Baskerville Old Face" panose="02020602080505020303" pitchFamily="18" charset="0"/>
                <a:cs typeface="Tahoma"/>
              </a:rPr>
              <a:t>6</a:t>
            </a:r>
            <a:endParaRPr sz="2400" dirty="0">
              <a:latin typeface="Baskerville Old Face" panose="02020602080505020303" pitchFamily="18" charset="0"/>
              <a:cs typeface="Tahoma"/>
            </a:endParaRPr>
          </a:p>
        </p:txBody>
      </p:sp>
      <p:pic>
        <p:nvPicPr>
          <p:cNvPr id="4" name="Imagen 3">
            <a:extLst>
              <a:ext uri="{FF2B5EF4-FFF2-40B4-BE49-F238E27FC236}">
                <a16:creationId xmlns:a16="http://schemas.microsoft.com/office/drawing/2014/main" id="{AE0A1C08-43A8-A073-D129-4154A8FCE17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2180" y="2741634"/>
            <a:ext cx="5755242" cy="2306593"/>
          </a:xfrm>
          <a:prstGeom prst="rect">
            <a:avLst/>
          </a:prstGeom>
          <a:ln w="228600" cap="sq" cmpd="thickThin">
            <a:solidFill>
              <a:srgbClr val="000000"/>
            </a:solidFill>
            <a:prstDash val="solid"/>
            <a:miter lim="800000"/>
          </a:ln>
          <a:effectLst>
            <a:innerShdw blurRad="76200">
              <a:srgbClr val="000000"/>
            </a:innerShdw>
          </a:effectLst>
        </p:spPr>
      </p:pic>
      <p:sp>
        <p:nvSpPr>
          <p:cNvPr id="5" name="CuadroTexto 4">
            <a:extLst>
              <a:ext uri="{FF2B5EF4-FFF2-40B4-BE49-F238E27FC236}">
                <a16:creationId xmlns:a16="http://schemas.microsoft.com/office/drawing/2014/main" id="{9BB64877-B3CD-D229-D7B1-01A7BBA468A4}"/>
              </a:ext>
            </a:extLst>
          </p:cNvPr>
          <p:cNvSpPr txBox="1"/>
          <p:nvPr/>
        </p:nvSpPr>
        <p:spPr>
          <a:xfrm>
            <a:off x="1676400" y="5608320"/>
            <a:ext cx="8961120" cy="830997"/>
          </a:xfrm>
          <a:prstGeom prst="rect">
            <a:avLst/>
          </a:prstGeom>
          <a:noFill/>
        </p:spPr>
        <p:txBody>
          <a:bodyPr wrap="square" rtlCol="0">
            <a:spAutoFit/>
          </a:bodyPr>
          <a:lstStyle/>
          <a:p>
            <a:pPr algn="ctr"/>
            <a:r>
              <a:rPr lang="es-EC" sz="4800" dirty="0">
                <a:highlight>
                  <a:srgbClr val="FFFF00"/>
                </a:highlight>
              </a:rPr>
              <a:t>GRACIAS</a:t>
            </a:r>
          </a:p>
        </p:txBody>
      </p:sp>
    </p:spTree>
    <p:extLst>
      <p:ext uri="{BB962C8B-B14F-4D97-AF65-F5344CB8AC3E}">
        <p14:creationId xmlns:p14="http://schemas.microsoft.com/office/powerpoint/2010/main" val="1802365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1695" cy="868680"/>
          </a:xfrm>
          <a:prstGeom prst="rect">
            <a:avLst/>
          </a:prstGeom>
          <a:solidFill>
            <a:srgbClr val="21613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 name="TextBox 2"/>
          <p:cNvSpPr txBox="1"/>
          <p:nvPr/>
        </p:nvSpPr>
        <p:spPr>
          <a:xfrm>
            <a:off x="365760" y="109728"/>
            <a:ext cx="11430000" cy="594360"/>
          </a:xfrm>
          <a:prstGeom prst="rect">
            <a:avLst/>
          </a:prstGeom>
          <a:noFill/>
        </p:spPr>
        <p:txBody>
          <a:bodyPr wrap="none" lIns="45720" tIns="27432" rIns="45720" bIns="27432" anchor="ctr">
            <a:spAutoFit/>
          </a:bodyPr>
          <a:lstStyle/>
          <a:p>
            <a:pPr algn="ctr"/>
            <a:r>
              <a:rPr sz="3000" b="1">
                <a:solidFill>
                  <a:srgbClr val="FFFFFF"/>
                </a:solidFill>
              </a:rPr>
              <a:t>EJECUCIÓN DEL PRESUPUESTO 2025</a:t>
            </a:r>
          </a:p>
        </p:txBody>
      </p:sp>
      <p:sp>
        <p:nvSpPr>
          <p:cNvPr id="4" name="Rounded Rectangle 3"/>
          <p:cNvSpPr/>
          <p:nvPr/>
        </p:nvSpPr>
        <p:spPr>
          <a:xfrm>
            <a:off x="3977639" y="1234440"/>
            <a:ext cx="4251960" cy="1143000"/>
          </a:xfrm>
          <a:prstGeom prst="roundRect">
            <a:avLst/>
          </a:prstGeom>
          <a:solidFill>
            <a:srgbClr val="FFFFFF"/>
          </a:solidFill>
          <a:ln w="15240">
            <a:solidFill>
              <a:srgbClr val="DDE6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5" name="TextBox 4"/>
          <p:cNvSpPr txBox="1"/>
          <p:nvPr/>
        </p:nvSpPr>
        <p:spPr>
          <a:xfrm>
            <a:off x="4069080" y="1316736"/>
            <a:ext cx="4069080" cy="960120"/>
          </a:xfrm>
          <a:prstGeom prst="rect">
            <a:avLst/>
          </a:prstGeom>
          <a:noFill/>
        </p:spPr>
        <p:txBody>
          <a:bodyPr wrap="none" lIns="45720" tIns="27432" rIns="45720" bIns="27432" anchor="ctr">
            <a:spAutoFit/>
          </a:bodyPr>
          <a:lstStyle/>
          <a:p>
            <a:pPr algn="ctr"/>
            <a:r>
              <a:rPr sz="2300" b="1">
                <a:solidFill>
                  <a:srgbClr val="21613E"/>
                </a:solidFill>
              </a:rPr>
              <a:t>TOTAL EJECUCIÓN</a:t>
            </a:r>
          </a:p>
          <a:p>
            <a:pPr algn="ctr"/>
            <a:r>
              <a:rPr sz="1900" b="1">
                <a:solidFill>
                  <a:srgbClr val="21613E"/>
                </a:solidFill>
              </a:rPr>
              <a:t>$316,467.27</a:t>
            </a:r>
          </a:p>
        </p:txBody>
      </p:sp>
      <p:sp>
        <p:nvSpPr>
          <p:cNvPr id="6" name="Rectangle 5"/>
          <p:cNvSpPr/>
          <p:nvPr/>
        </p:nvSpPr>
        <p:spPr>
          <a:xfrm>
            <a:off x="6062472" y="2377440"/>
            <a:ext cx="54864" cy="502920"/>
          </a:xfrm>
          <a:prstGeom prst="rect">
            <a:avLst/>
          </a:prstGeom>
          <a:solidFill>
            <a:srgbClr val="5C6F6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7" name="Rectangle 6"/>
          <p:cNvSpPr/>
          <p:nvPr/>
        </p:nvSpPr>
        <p:spPr>
          <a:xfrm>
            <a:off x="3017520" y="2834640"/>
            <a:ext cx="6126480" cy="54864"/>
          </a:xfrm>
          <a:prstGeom prst="rect">
            <a:avLst/>
          </a:prstGeom>
          <a:solidFill>
            <a:srgbClr val="5C6F6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8" name="Rectangle 7"/>
          <p:cNvSpPr/>
          <p:nvPr/>
        </p:nvSpPr>
        <p:spPr>
          <a:xfrm>
            <a:off x="3017520" y="2834640"/>
            <a:ext cx="54864" cy="502920"/>
          </a:xfrm>
          <a:prstGeom prst="rect">
            <a:avLst/>
          </a:prstGeom>
          <a:solidFill>
            <a:srgbClr val="5C6F6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9" name="Rectangle 8"/>
          <p:cNvSpPr/>
          <p:nvPr/>
        </p:nvSpPr>
        <p:spPr>
          <a:xfrm>
            <a:off x="9098280" y="2834640"/>
            <a:ext cx="54864" cy="502920"/>
          </a:xfrm>
          <a:prstGeom prst="rect">
            <a:avLst/>
          </a:prstGeom>
          <a:solidFill>
            <a:srgbClr val="5C6F6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0" name="Rounded Rectangle 9"/>
          <p:cNvSpPr/>
          <p:nvPr/>
        </p:nvSpPr>
        <p:spPr>
          <a:xfrm>
            <a:off x="777240" y="3337560"/>
            <a:ext cx="4617720" cy="1737360"/>
          </a:xfrm>
          <a:prstGeom prst="roundRect">
            <a:avLst/>
          </a:prstGeom>
          <a:solidFill>
            <a:srgbClr val="FFFFFF"/>
          </a:solidFill>
          <a:ln w="15240">
            <a:solidFill>
              <a:srgbClr val="DDE6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Rounded Rectangle 10"/>
          <p:cNvSpPr/>
          <p:nvPr/>
        </p:nvSpPr>
        <p:spPr>
          <a:xfrm>
            <a:off x="6812280" y="3337560"/>
            <a:ext cx="4617720" cy="1737360"/>
          </a:xfrm>
          <a:prstGeom prst="roundRect">
            <a:avLst/>
          </a:prstGeom>
          <a:solidFill>
            <a:srgbClr val="FFFFFF"/>
          </a:solidFill>
          <a:ln w="15240">
            <a:solidFill>
              <a:srgbClr val="DDE6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2" name="Rounded Rectangle 11"/>
          <p:cNvSpPr/>
          <p:nvPr/>
        </p:nvSpPr>
        <p:spPr>
          <a:xfrm>
            <a:off x="960120" y="3520440"/>
            <a:ext cx="4251960" cy="438912"/>
          </a:xfrm>
          <a:prstGeom prst="roundRect">
            <a:avLst/>
          </a:prstGeom>
          <a:solidFill>
            <a:srgbClr val="D96B1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3" name="Rounded Rectangle 12"/>
          <p:cNvSpPr/>
          <p:nvPr/>
        </p:nvSpPr>
        <p:spPr>
          <a:xfrm>
            <a:off x="6995160" y="3520440"/>
            <a:ext cx="4251960" cy="438912"/>
          </a:xfrm>
          <a:prstGeom prst="roundRect">
            <a:avLst/>
          </a:prstGeom>
          <a:solidFill>
            <a:srgbClr val="21613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4" name="TextBox 13"/>
          <p:cNvSpPr txBox="1"/>
          <p:nvPr/>
        </p:nvSpPr>
        <p:spPr>
          <a:xfrm>
            <a:off x="1005840" y="3547872"/>
            <a:ext cx="4160520" cy="347472"/>
          </a:xfrm>
          <a:prstGeom prst="rect">
            <a:avLst/>
          </a:prstGeom>
          <a:noFill/>
        </p:spPr>
        <p:txBody>
          <a:bodyPr wrap="none" lIns="45720" tIns="27432" rIns="45720" bIns="27432" anchor="ctr">
            <a:spAutoFit/>
          </a:bodyPr>
          <a:lstStyle/>
          <a:p>
            <a:pPr algn="ctr"/>
            <a:r>
              <a:rPr sz="1700" b="1">
                <a:solidFill>
                  <a:srgbClr val="FFFFFF"/>
                </a:solidFill>
              </a:rPr>
              <a:t>GASTOS CORRIENTES</a:t>
            </a:r>
          </a:p>
        </p:txBody>
      </p:sp>
      <p:sp>
        <p:nvSpPr>
          <p:cNvPr id="15" name="TextBox 14"/>
          <p:cNvSpPr txBox="1"/>
          <p:nvPr/>
        </p:nvSpPr>
        <p:spPr>
          <a:xfrm>
            <a:off x="7040880" y="3547872"/>
            <a:ext cx="4160520" cy="347472"/>
          </a:xfrm>
          <a:prstGeom prst="rect">
            <a:avLst/>
          </a:prstGeom>
          <a:noFill/>
        </p:spPr>
        <p:txBody>
          <a:bodyPr wrap="none" lIns="45720" tIns="27432" rIns="45720" bIns="27432" anchor="ctr">
            <a:spAutoFit/>
          </a:bodyPr>
          <a:lstStyle/>
          <a:p>
            <a:pPr algn="ctr"/>
            <a:r>
              <a:rPr sz="1700" b="1">
                <a:solidFill>
                  <a:srgbClr val="FFFFFF"/>
                </a:solidFill>
              </a:rPr>
              <a:t>GASTOS DE INVERSIÓN</a:t>
            </a:r>
          </a:p>
        </p:txBody>
      </p:sp>
      <p:sp>
        <p:nvSpPr>
          <p:cNvPr id="16" name="TextBox 15"/>
          <p:cNvSpPr txBox="1"/>
          <p:nvPr/>
        </p:nvSpPr>
        <p:spPr>
          <a:xfrm>
            <a:off x="2352245" y="4237863"/>
            <a:ext cx="1467709" cy="393954"/>
          </a:xfrm>
          <a:prstGeom prst="rect">
            <a:avLst/>
          </a:prstGeom>
          <a:noFill/>
        </p:spPr>
        <p:txBody>
          <a:bodyPr wrap="none" lIns="45720" tIns="27432" rIns="45720" bIns="27432" anchor="ctr">
            <a:spAutoFit/>
          </a:bodyPr>
          <a:lstStyle/>
          <a:p>
            <a:pPr algn="ctr"/>
            <a:r>
              <a:rPr sz="2200" b="1" dirty="0">
                <a:solidFill>
                  <a:srgbClr val="333333"/>
                </a:solidFill>
              </a:rPr>
              <a:t>$88,981.13</a:t>
            </a:r>
          </a:p>
        </p:txBody>
      </p:sp>
      <p:sp>
        <p:nvSpPr>
          <p:cNvPr id="17" name="TextBox 16"/>
          <p:cNvSpPr txBox="1"/>
          <p:nvPr/>
        </p:nvSpPr>
        <p:spPr>
          <a:xfrm>
            <a:off x="8311944" y="4237863"/>
            <a:ext cx="1618392" cy="393954"/>
          </a:xfrm>
          <a:prstGeom prst="rect">
            <a:avLst/>
          </a:prstGeom>
          <a:noFill/>
        </p:spPr>
        <p:txBody>
          <a:bodyPr wrap="none" lIns="45720" tIns="27432" rIns="45720" bIns="27432" anchor="ctr">
            <a:spAutoFit/>
          </a:bodyPr>
          <a:lstStyle/>
          <a:p>
            <a:pPr algn="ctr"/>
            <a:r>
              <a:rPr sz="2200" b="1" dirty="0">
                <a:solidFill>
                  <a:srgbClr val="333333"/>
                </a:solidFill>
              </a:rPr>
              <a:t>$227,486.14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609764D6-CA3A-306C-F04C-781F05D0ECEA}"/>
              </a:ext>
            </a:extLst>
          </p:cNvPr>
          <p:cNvPicPr>
            <a:picLocks noChangeAspect="1"/>
          </p:cNvPicPr>
          <p:nvPr/>
        </p:nvPicPr>
        <p:blipFill rotWithShape="1">
          <a:blip r:embed="rId2">
            <a:extLst>
              <a:ext uri="{28A0092B-C50C-407E-A947-70E740481C1C}">
                <a14:useLocalDpi xmlns:a14="http://schemas.microsoft.com/office/drawing/2010/main" val="0"/>
              </a:ext>
            </a:extLst>
          </a:blip>
          <a:srcRect t="14286" b="14285"/>
          <a:stretch/>
        </p:blipFill>
        <p:spPr bwMode="auto">
          <a:xfrm>
            <a:off x="0" y="48304"/>
            <a:ext cx="12192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object 3"/>
          <p:cNvSpPr txBox="1">
            <a:spLocks noGrp="1"/>
          </p:cNvSpPr>
          <p:nvPr>
            <p:ph type="title"/>
          </p:nvPr>
        </p:nvSpPr>
        <p:spPr>
          <a:xfrm>
            <a:off x="838200" y="553176"/>
            <a:ext cx="10934700" cy="1120820"/>
          </a:xfrm>
          <a:prstGeom prst="rect">
            <a:avLst/>
          </a:prstGeom>
        </p:spPr>
        <p:txBody>
          <a:bodyPr vert="horz" wrap="square" lIns="0" tIns="12700" rIns="0" bIns="0" rtlCol="0" anchor="ctr">
            <a:spAutoFit/>
          </a:bodyPr>
          <a:lstStyle/>
          <a:p>
            <a:pPr marL="12700" algn="ctr">
              <a:lnSpc>
                <a:spcPct val="100000"/>
              </a:lnSpc>
              <a:spcBef>
                <a:spcPts val="100"/>
              </a:spcBef>
            </a:pPr>
            <a:r>
              <a:rPr sz="3600" b="1" spc="-20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PROYECTOS</a:t>
            </a:r>
            <a:r>
              <a:rPr sz="3600" b="1" spc="-4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 </a:t>
            </a:r>
            <a:r>
              <a:rPr sz="3600" b="1" spc="-17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EJECUTADOS</a:t>
            </a:r>
            <a:r>
              <a:rPr sz="3600" b="1" spc="-5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 </a:t>
            </a:r>
            <a:r>
              <a:rPr sz="3600" b="1" spc="-28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EN</a:t>
            </a:r>
            <a:r>
              <a:rPr lang="es-MX" sz="3600" b="1" spc="-280"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rPr>
              <a:t> LOS SISTEMAS DEL  “PDYOT 2025”</a:t>
            </a:r>
            <a:endParaRPr sz="3600" b="1" dirty="0">
              <a:solidFill>
                <a:schemeClr val="accent6">
                  <a:lumMod val="75000"/>
                </a:schemeClr>
              </a:solidFill>
              <a:effectLst>
                <a:outerShdw blurRad="38100" dist="38100" dir="2700000" algn="tl">
                  <a:srgbClr val="000000">
                    <a:alpha val="43137"/>
                  </a:srgbClr>
                </a:outerShdw>
              </a:effectLst>
              <a:latin typeface="Baskerville Old Face" panose="02020602080505020303" pitchFamily="18" charset="0"/>
            </a:endParaRPr>
          </a:p>
        </p:txBody>
      </p:sp>
      <p:graphicFrame>
        <p:nvGraphicFramePr>
          <p:cNvPr id="9" name="object 5">
            <a:extLst>
              <a:ext uri="{FF2B5EF4-FFF2-40B4-BE49-F238E27FC236}">
                <a16:creationId xmlns:a16="http://schemas.microsoft.com/office/drawing/2014/main" id="{BB4E78F1-FCA0-6069-CBEF-C0DCCD410AC6}"/>
              </a:ext>
            </a:extLst>
          </p:cNvPr>
          <p:cNvGraphicFramePr/>
          <p:nvPr>
            <p:extLst>
              <p:ext uri="{D42A27DB-BD31-4B8C-83A1-F6EECF244321}">
                <p14:modId xmlns:p14="http://schemas.microsoft.com/office/powerpoint/2010/main" val="301303001"/>
              </p:ext>
            </p:extLst>
          </p:nvPr>
        </p:nvGraphicFramePr>
        <p:xfrm>
          <a:off x="1676400" y="1905000"/>
          <a:ext cx="8610600" cy="4676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228" name="Rectangle 6227">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bject 3"/>
          <p:cNvSpPr txBox="1">
            <a:spLocks noGrp="1"/>
          </p:cNvSpPr>
          <p:nvPr>
            <p:ph type="title"/>
          </p:nvPr>
        </p:nvSpPr>
        <p:spPr>
          <a:xfrm>
            <a:off x="640080" y="4419600"/>
            <a:ext cx="10908792" cy="1203960"/>
          </a:xfrm>
          <a:prstGeom prst="rect">
            <a:avLst/>
          </a:prstGeom>
        </p:spPr>
        <p:txBody>
          <a:bodyPr vert="horz" lIns="91440" tIns="45720" rIns="91440" bIns="45720" rtlCol="0" anchor="ctr">
            <a:normAutofit/>
          </a:bodyPr>
          <a:lstStyle/>
          <a:p>
            <a:pPr marL="965835" algn="ctr"/>
            <a:r>
              <a:rPr lang="en-US" sz="6100" kern="1200" spc="-305">
                <a:solidFill>
                  <a:schemeClr val="tx1"/>
                </a:solidFill>
                <a:latin typeface="+mj-lt"/>
                <a:ea typeface="+mj-ea"/>
                <a:cs typeface="+mj-cs"/>
              </a:rPr>
              <a:t>1. SISTEMA FISICO AMBIENTAL</a:t>
            </a:r>
            <a:endParaRPr lang="en-US" sz="6100" kern="1200">
              <a:solidFill>
                <a:schemeClr val="tx1"/>
              </a:solidFill>
              <a:latin typeface="+mj-lt"/>
              <a:ea typeface="+mj-ea"/>
              <a:cs typeface="+mj-cs"/>
            </a:endParaRPr>
          </a:p>
        </p:txBody>
      </p:sp>
      <p:pic>
        <p:nvPicPr>
          <p:cNvPr id="4" name="Imagen 3">
            <a:extLst>
              <a:ext uri="{FF2B5EF4-FFF2-40B4-BE49-F238E27FC236}">
                <a16:creationId xmlns:a16="http://schemas.microsoft.com/office/drawing/2014/main" id="{EDBD9A98-DAF8-AAC8-F86D-C3C1FD6EAD15}"/>
              </a:ext>
            </a:extLst>
          </p:cNvPr>
          <p:cNvPicPr>
            <a:picLocks noChangeAspect="1"/>
          </p:cNvPicPr>
          <p:nvPr/>
        </p:nvPicPr>
        <p:blipFill rotWithShape="1">
          <a:blip r:embed="rId2"/>
          <a:srcRect r="1180"/>
          <a:stretch>
            <a:fillRect/>
          </a:stretch>
        </p:blipFill>
        <p:spPr bwMode="auto">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id="{F7E3E261-AC44-4975-B877-F3F82E3A60A3}"/>
              </a:ext>
            </a:extLst>
          </p:cNvPr>
          <p:cNvPicPr>
            <a:picLocks noChangeAspect="1"/>
          </p:cNvPicPr>
          <p:nvPr/>
        </p:nvPicPr>
        <p:blipFill>
          <a:blip r:embed="rId3"/>
          <a:srcRect l="6006" r="-2" b="-2"/>
          <a:stretch>
            <a:fillRect/>
          </a:stretch>
        </p:blipFill>
        <p:spPr>
          <a:xfrm>
            <a:off x="6019800" y="12"/>
            <a:ext cx="6172195" cy="4186171"/>
          </a:xfrm>
          <a:custGeom>
            <a:avLst/>
            <a:gdLst/>
            <a:ahLst/>
            <a:cxnLst/>
            <a:rect l="l" t="t" r="r" b="b"/>
            <a:pathLst>
              <a:path w="6009490" h="4186171">
                <a:moveTo>
                  <a:pt x="9049" y="0"/>
                </a:moveTo>
                <a:lnTo>
                  <a:pt x="6009490" y="0"/>
                </a:lnTo>
                <a:lnTo>
                  <a:pt x="6009490" y="4168273"/>
                </a:lnTo>
                <a:lnTo>
                  <a:pt x="5803951" y="4172925"/>
                </a:lnTo>
                <a:cubicBezTo>
                  <a:pt x="5729787" y="4171950"/>
                  <a:pt x="5655658" y="4168322"/>
                  <a:pt x="5581704" y="4162045"/>
                </a:cubicBezTo>
                <a:cubicBezTo>
                  <a:pt x="5474340" y="4154041"/>
                  <a:pt x="5366086" y="4142987"/>
                  <a:pt x="5259485" y="4163316"/>
                </a:cubicBezTo>
                <a:cubicBezTo>
                  <a:pt x="5142465" y="4185805"/>
                  <a:pt x="5025571" y="4185932"/>
                  <a:pt x="4907534" y="4180215"/>
                </a:cubicBezTo>
                <a:cubicBezTo>
                  <a:pt x="4806650" y="4175387"/>
                  <a:pt x="4706147" y="4149975"/>
                  <a:pt x="4604501" y="4176784"/>
                </a:cubicBezTo>
                <a:cubicBezTo>
                  <a:pt x="4594387" y="4178258"/>
                  <a:pt x="4584082" y="4177826"/>
                  <a:pt x="4574133" y="4175514"/>
                </a:cubicBezTo>
                <a:cubicBezTo>
                  <a:pt x="4462958" y="4160140"/>
                  <a:pt x="4351020" y="4172718"/>
                  <a:pt x="4239463" y="4168398"/>
                </a:cubicBezTo>
                <a:cubicBezTo>
                  <a:pt x="4188005" y="4166365"/>
                  <a:pt x="4135530" y="4167509"/>
                  <a:pt x="4084706" y="4162045"/>
                </a:cubicBezTo>
                <a:cubicBezTo>
                  <a:pt x="3968067" y="4149594"/>
                  <a:pt x="3851682" y="4142987"/>
                  <a:pt x="3736314" y="4172337"/>
                </a:cubicBezTo>
                <a:cubicBezTo>
                  <a:pt x="3702643" y="4180253"/>
                  <a:pt x="3668235" y="4184509"/>
                  <a:pt x="3633650" y="4185043"/>
                </a:cubicBezTo>
                <a:cubicBezTo>
                  <a:pt x="3520696" y="4189109"/>
                  <a:pt x="3408122" y="4181358"/>
                  <a:pt x="3295549" y="4175005"/>
                </a:cubicBezTo>
                <a:cubicBezTo>
                  <a:pt x="3217408" y="4170558"/>
                  <a:pt x="3139394" y="4160902"/>
                  <a:pt x="3061127" y="4169034"/>
                </a:cubicBezTo>
                <a:cubicBezTo>
                  <a:pt x="3015640" y="4173735"/>
                  <a:pt x="2969772" y="4173735"/>
                  <a:pt x="2924285" y="4169034"/>
                </a:cubicBezTo>
                <a:cubicBezTo>
                  <a:pt x="2840452" y="4159212"/>
                  <a:pt x="2755870" y="4157382"/>
                  <a:pt x="2671694" y="4163570"/>
                </a:cubicBezTo>
                <a:cubicBezTo>
                  <a:pt x="2546033" y="4174370"/>
                  <a:pt x="2420500" y="4183391"/>
                  <a:pt x="2294459" y="4166238"/>
                </a:cubicBezTo>
                <a:cubicBezTo>
                  <a:pt x="2222976" y="4155006"/>
                  <a:pt x="2150298" y="4153685"/>
                  <a:pt x="2078460" y="4162300"/>
                </a:cubicBezTo>
                <a:cubicBezTo>
                  <a:pt x="1907313" y="4186314"/>
                  <a:pt x="1735785" y="4178563"/>
                  <a:pt x="1564257" y="4168653"/>
                </a:cubicBezTo>
                <a:cubicBezTo>
                  <a:pt x="1449650" y="4161918"/>
                  <a:pt x="1334536" y="4149594"/>
                  <a:pt x="1220183" y="4165857"/>
                </a:cubicBezTo>
                <a:cubicBezTo>
                  <a:pt x="1074321" y="4186186"/>
                  <a:pt x="928331" y="4179452"/>
                  <a:pt x="782087" y="4173481"/>
                </a:cubicBezTo>
                <a:cubicBezTo>
                  <a:pt x="674723" y="4169034"/>
                  <a:pt x="567232" y="4155565"/>
                  <a:pt x="459614" y="4172210"/>
                </a:cubicBezTo>
                <a:cubicBezTo>
                  <a:pt x="448535" y="4173722"/>
                  <a:pt x="437265" y="4172591"/>
                  <a:pt x="426706" y="4168907"/>
                </a:cubicBezTo>
                <a:cubicBezTo>
                  <a:pt x="385869" y="4155464"/>
                  <a:pt x="342085" y="4153660"/>
                  <a:pt x="300283" y="4163697"/>
                </a:cubicBezTo>
                <a:cubicBezTo>
                  <a:pt x="223159" y="4180596"/>
                  <a:pt x="146162" y="4187965"/>
                  <a:pt x="67640" y="4172591"/>
                </a:cubicBezTo>
                <a:lnTo>
                  <a:pt x="14015" y="4169393"/>
                </a:lnTo>
                <a:lnTo>
                  <a:pt x="28554" y="3856095"/>
                </a:lnTo>
                <a:cubicBezTo>
                  <a:pt x="30458" y="3735660"/>
                  <a:pt x="27412" y="3615306"/>
                  <a:pt x="15626" y="3495237"/>
                </a:cubicBezTo>
                <a:cubicBezTo>
                  <a:pt x="-847" y="3348740"/>
                  <a:pt x="-4304" y="3201174"/>
                  <a:pt x="5296" y="3054118"/>
                </a:cubicBezTo>
                <a:cubicBezTo>
                  <a:pt x="11786" y="2969961"/>
                  <a:pt x="18539" y="2885804"/>
                  <a:pt x="22776" y="2801522"/>
                </a:cubicBezTo>
                <a:cubicBezTo>
                  <a:pt x="28180" y="2681630"/>
                  <a:pt x="25173" y="2561524"/>
                  <a:pt x="13771" y="2442014"/>
                </a:cubicBezTo>
                <a:cubicBezTo>
                  <a:pt x="4237" y="2350879"/>
                  <a:pt x="3177" y="2259120"/>
                  <a:pt x="10593" y="2167807"/>
                </a:cubicBezTo>
                <a:cubicBezTo>
                  <a:pt x="25690" y="2012336"/>
                  <a:pt x="9931" y="1856863"/>
                  <a:pt x="5032" y="1701516"/>
                </a:cubicBezTo>
                <a:cubicBezTo>
                  <a:pt x="-3577" y="1415742"/>
                  <a:pt x="20393" y="1130095"/>
                  <a:pt x="9666" y="844320"/>
                </a:cubicBezTo>
                <a:cubicBezTo>
                  <a:pt x="3841" y="702958"/>
                  <a:pt x="16420" y="561723"/>
                  <a:pt x="9666" y="420361"/>
                </a:cubicBezTo>
                <a:cubicBezTo>
                  <a:pt x="4105" y="319805"/>
                  <a:pt x="397" y="219250"/>
                  <a:pt x="4105" y="118568"/>
                </a:cubicBezTo>
                <a:cubicBezTo>
                  <a:pt x="5164" y="91109"/>
                  <a:pt x="5826" y="63523"/>
                  <a:pt x="9534" y="36446"/>
                </a:cubicBezTo>
                <a:close/>
              </a:path>
            </a:pathLst>
          </a:custGeom>
        </p:spPr>
      </p:pic>
      <p:sp>
        <p:nvSpPr>
          <p:cNvPr id="6230"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sX0" fmla="*/ 0 w 3291840"/>
              <a:gd name="csY0" fmla="*/ 0 h 18288"/>
              <a:gd name="csX1" fmla="*/ 658368 w 3291840"/>
              <a:gd name="csY1" fmla="*/ 0 h 18288"/>
              <a:gd name="csX2" fmla="*/ 1283818 w 3291840"/>
              <a:gd name="csY2" fmla="*/ 0 h 18288"/>
              <a:gd name="csX3" fmla="*/ 1909267 w 3291840"/>
              <a:gd name="csY3" fmla="*/ 0 h 18288"/>
              <a:gd name="csX4" fmla="*/ 2633472 w 3291840"/>
              <a:gd name="csY4" fmla="*/ 0 h 18288"/>
              <a:gd name="csX5" fmla="*/ 3291840 w 3291840"/>
              <a:gd name="csY5" fmla="*/ 0 h 18288"/>
              <a:gd name="csX6" fmla="*/ 3291840 w 3291840"/>
              <a:gd name="csY6" fmla="*/ 18288 h 18288"/>
              <a:gd name="csX7" fmla="*/ 2633472 w 3291840"/>
              <a:gd name="csY7" fmla="*/ 18288 h 18288"/>
              <a:gd name="csX8" fmla="*/ 2073859 w 3291840"/>
              <a:gd name="csY8" fmla="*/ 18288 h 18288"/>
              <a:gd name="csX9" fmla="*/ 1448410 w 3291840"/>
              <a:gd name="csY9" fmla="*/ 18288 h 18288"/>
              <a:gd name="csX10" fmla="*/ 822960 w 3291840"/>
              <a:gd name="csY10" fmla="*/ 18288 h 18288"/>
              <a:gd name="csX11" fmla="*/ 0 w 3291840"/>
              <a:gd name="csY11" fmla="*/ 18288 h 18288"/>
              <a:gd name="csX12" fmla="*/ 0 w 3291840"/>
              <a:gd name="csY12"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AutoShape 8">
            <a:extLst>
              <a:ext uri="{FF2B5EF4-FFF2-40B4-BE49-F238E27FC236}">
                <a16:creationId xmlns:a16="http://schemas.microsoft.com/office/drawing/2014/main" id="{12F9060B-EC27-9A3E-3861-8B603ABA60B5}"/>
              </a:ext>
            </a:extLst>
          </p:cNvPr>
          <p:cNvSpPr>
            <a:spLocks noChangeAspect="1" noChangeArrowheads="1"/>
          </p:cNvSpPr>
          <p:nvPr/>
        </p:nvSpPr>
        <p:spPr bwMode="auto">
          <a:xfrm>
            <a:off x="5943599" y="3276599"/>
            <a:ext cx="2837079" cy="28370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80A8A05-C07D-0B93-2159-624A1CF348E2}"/>
              </a:ext>
            </a:extLst>
          </p:cNvPr>
          <p:cNvSpPr txBox="1"/>
          <p:nvPr/>
        </p:nvSpPr>
        <p:spPr>
          <a:xfrm>
            <a:off x="598714" y="263161"/>
            <a:ext cx="11353800" cy="1348318"/>
          </a:xfrm>
          <a:prstGeom prst="rect">
            <a:avLst/>
          </a:prstGeom>
          <a:noFill/>
        </p:spPr>
        <p:txBody>
          <a:bodyPr wrap="square">
            <a:spAutoFit/>
          </a:bodyPr>
          <a:lstStyle/>
          <a:p>
            <a:pPr algn="just">
              <a:lnSpc>
                <a:spcPct val="115000"/>
              </a:lnSpc>
              <a:spcAft>
                <a:spcPts val="1000"/>
              </a:spcAft>
              <a:buNone/>
            </a:pPr>
            <a:r>
              <a:rPr lang="es-ES_tradnl"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Proyecto 01: PROYECTO: MEJORAMIENTO DE LAS CONDICIONES EDAFOLÓGICAS DE LOS SUELOS AGROPECUARIOS, EN DIEZ COMUNIDADES DE LA PARROQUIA CEBADAS, CANTON GUAMOTE, PROVINCIA DE CHIMBORAZO, MEDIANTE LA INCORPORACIÓN DE ABONO ORGANICO (POLLINAZA).</a:t>
            </a:r>
            <a:endParaRPr lang="es-EC"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p:pic>
        <p:nvPicPr>
          <p:cNvPr id="5" name="Imagen 4">
            <a:extLst>
              <a:ext uri="{FF2B5EF4-FFF2-40B4-BE49-F238E27FC236}">
                <a16:creationId xmlns:a16="http://schemas.microsoft.com/office/drawing/2014/main" id="{F5B1D1FE-F803-E917-E53A-7D2251127039}"/>
              </a:ext>
            </a:extLst>
          </p:cNvPr>
          <p:cNvPicPr>
            <a:picLocks noChangeAspect="1"/>
          </p:cNvPicPr>
          <p:nvPr/>
        </p:nvPicPr>
        <p:blipFill rotWithShape="1">
          <a:blip r:embed="rId2"/>
          <a:srcRect t="9422" r="10670"/>
          <a:stretch/>
        </p:blipFill>
        <p:spPr bwMode="auto">
          <a:xfrm>
            <a:off x="4550227" y="1334045"/>
            <a:ext cx="6770914" cy="3303039"/>
          </a:xfrm>
          <a:prstGeom prst="rect">
            <a:avLst/>
          </a:prstGeom>
          <a:ln>
            <a:noFill/>
          </a:ln>
          <a:extLst>
            <a:ext uri="{53640926-AAD7-44D8-BBD7-CCE9431645EC}">
              <a14:shadowObscured xmlns:a14="http://schemas.microsoft.com/office/drawing/2010/main"/>
            </a:ext>
          </a:extLst>
        </p:spPr>
      </p:pic>
      <p:sp>
        <p:nvSpPr>
          <p:cNvPr id="7" name="CuadroTexto 6">
            <a:extLst>
              <a:ext uri="{FF2B5EF4-FFF2-40B4-BE49-F238E27FC236}">
                <a16:creationId xmlns:a16="http://schemas.microsoft.com/office/drawing/2014/main" id="{C6A6F177-815E-3450-F6AC-3985368F96AA}"/>
              </a:ext>
            </a:extLst>
          </p:cNvPr>
          <p:cNvSpPr txBox="1"/>
          <p:nvPr/>
        </p:nvSpPr>
        <p:spPr>
          <a:xfrm>
            <a:off x="751113" y="1497763"/>
            <a:ext cx="3646715" cy="3139321"/>
          </a:xfrm>
          <a:prstGeom prst="rect">
            <a:avLst/>
          </a:prstGeom>
          <a:noFill/>
        </p:spPr>
        <p:txBody>
          <a:bodyPr wrap="square">
            <a:spAutoFit/>
          </a:bodyPr>
          <a:lstStyle/>
          <a:p>
            <a:pPr marL="285750" indent="-285750">
              <a:buFont typeface="Wingdings" panose="05000000000000000000" pitchFamily="2" charset="2"/>
              <a:buChar char="Ø"/>
            </a:pPr>
            <a:endParaRPr lang="es-ES_tradnl" sz="1800" kern="0" dirty="0">
              <a:solidFill>
                <a:srgbClr val="000000"/>
              </a:solidFill>
              <a:effectLst/>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err="1">
                <a:solidFill>
                  <a:srgbClr val="000000"/>
                </a:solidFill>
                <a:effectLst/>
                <a:latin typeface="Arial" panose="020B0604020202020204" pitchFamily="34" charset="0"/>
                <a:ea typeface="Times New Roman" panose="02020603050405020304" pitchFamily="18" charset="0"/>
              </a:rPr>
              <a:t>Illbug</a:t>
            </a:r>
            <a:r>
              <a:rPr lang="es-ES_tradnl" sz="1800" kern="0" dirty="0">
                <a:solidFill>
                  <a:srgbClr val="000000"/>
                </a:solidFill>
                <a:effectLst/>
                <a:latin typeface="Arial" panose="020B0604020202020204" pitchFamily="34" charset="0"/>
                <a:ea typeface="Times New Roman" panose="02020603050405020304" pitchFamily="18" charset="0"/>
              </a:rPr>
              <a:t> </a:t>
            </a:r>
            <a:r>
              <a:rPr lang="es-ES_tradnl" sz="1800" kern="0" dirty="0" err="1">
                <a:solidFill>
                  <a:srgbClr val="000000"/>
                </a:solidFill>
                <a:effectLst/>
                <a:latin typeface="Arial" panose="020B0604020202020204" pitchFamily="34" charset="0"/>
                <a:ea typeface="Times New Roman" panose="02020603050405020304" pitchFamily="18" charset="0"/>
              </a:rPr>
              <a:t>Curiquinga</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err="1">
                <a:solidFill>
                  <a:srgbClr val="000000"/>
                </a:solidFill>
                <a:effectLst/>
                <a:latin typeface="Arial" panose="020B0604020202020204" pitchFamily="34" charset="0"/>
                <a:ea typeface="Times New Roman" panose="02020603050405020304" pitchFamily="18" charset="0"/>
              </a:rPr>
              <a:t>Sanja</a:t>
            </a:r>
            <a:r>
              <a:rPr lang="es-ES_tradnl" sz="1800" kern="0" dirty="0">
                <a:solidFill>
                  <a:srgbClr val="000000"/>
                </a:solidFill>
                <a:effectLst/>
                <a:latin typeface="Arial" panose="020B0604020202020204" pitchFamily="34" charset="0"/>
                <a:ea typeface="Times New Roman" panose="02020603050405020304" pitchFamily="18" charset="0"/>
              </a:rPr>
              <a:t> Loma</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Vía Oriente</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Aso. </a:t>
            </a:r>
            <a:r>
              <a:rPr lang="es-ES_tradnl" sz="1800" kern="0" dirty="0" err="1">
                <a:solidFill>
                  <a:srgbClr val="000000"/>
                </a:solidFill>
                <a:effectLst/>
                <a:latin typeface="Arial" panose="020B0604020202020204" pitchFamily="34" charset="0"/>
                <a:ea typeface="Times New Roman" panose="02020603050405020304" pitchFamily="18" charset="0"/>
              </a:rPr>
              <a:t>Rosaspamba</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Aso. Airon Cruz</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Cecel Airon</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err="1">
                <a:solidFill>
                  <a:srgbClr val="000000"/>
                </a:solidFill>
                <a:effectLst/>
                <a:latin typeface="Arial" panose="020B0604020202020204" pitchFamily="34" charset="0"/>
                <a:ea typeface="Times New Roman" panose="02020603050405020304" pitchFamily="18" charset="0"/>
              </a:rPr>
              <a:t>Guanilchig</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Tranca San Luis</a:t>
            </a:r>
          </a:p>
          <a:p>
            <a:pPr marL="342900" indent="-342900">
              <a:buFont typeface="+mj-lt"/>
              <a:buAutoNum type="arabicPeriod"/>
            </a:pPr>
            <a:r>
              <a:rPr lang="es-ES_tradnl" sz="1800" kern="0" dirty="0" err="1">
                <a:solidFill>
                  <a:srgbClr val="000000"/>
                </a:solidFill>
                <a:effectLst/>
                <a:latin typeface="Arial" panose="020B0604020202020204" pitchFamily="34" charset="0"/>
                <a:ea typeface="Times New Roman" panose="02020603050405020304" pitchFamily="18" charset="0"/>
              </a:rPr>
              <a:t>Bazan</a:t>
            </a:r>
            <a:r>
              <a:rPr lang="es-ES_tradnl" sz="1800" kern="0" dirty="0">
                <a:solidFill>
                  <a:srgbClr val="000000"/>
                </a:solidFill>
                <a:effectLst/>
                <a:latin typeface="Arial" panose="020B0604020202020204" pitchFamily="34" charset="0"/>
                <a:ea typeface="Times New Roman" panose="02020603050405020304" pitchFamily="18" charset="0"/>
              </a:rPr>
              <a:t> Grande</a:t>
            </a:r>
            <a:endParaRPr lang="es-ES_tradnl" kern="0" dirty="0">
              <a:solidFill>
                <a:srgbClr val="000000"/>
              </a:solidFill>
              <a:latin typeface="Arial" panose="020B0604020202020204" pitchFamily="34" charset="0"/>
              <a:ea typeface="Times New Roman" panose="02020603050405020304" pitchFamily="18" charset="0"/>
            </a:endParaRPr>
          </a:p>
          <a:p>
            <a:pPr marL="342900" indent="-342900">
              <a:buFont typeface="+mj-lt"/>
              <a:buAutoNum type="arabicPeriod"/>
            </a:pPr>
            <a:r>
              <a:rPr lang="es-ES_tradnl" sz="1800" kern="0" dirty="0">
                <a:solidFill>
                  <a:srgbClr val="000000"/>
                </a:solidFill>
                <a:effectLst/>
                <a:latin typeface="Arial" panose="020B0604020202020204" pitchFamily="34" charset="0"/>
                <a:ea typeface="Times New Roman" panose="02020603050405020304" pitchFamily="18" charset="0"/>
              </a:rPr>
              <a:t> Barrio “Guadalupana”</a:t>
            </a:r>
            <a:endParaRPr lang="es-EC" dirty="0"/>
          </a:p>
        </p:txBody>
      </p:sp>
      <p:graphicFrame>
        <p:nvGraphicFramePr>
          <p:cNvPr id="8" name="Tabla 7">
            <a:extLst>
              <a:ext uri="{FF2B5EF4-FFF2-40B4-BE49-F238E27FC236}">
                <a16:creationId xmlns:a16="http://schemas.microsoft.com/office/drawing/2014/main" id="{60378528-A3FE-9D24-030B-66539AA8D613}"/>
              </a:ext>
            </a:extLst>
          </p:cNvPr>
          <p:cNvGraphicFramePr>
            <a:graphicFrameLocks noGrp="1"/>
          </p:cNvGraphicFramePr>
          <p:nvPr>
            <p:extLst>
              <p:ext uri="{D42A27DB-BD31-4B8C-83A1-F6EECF244321}">
                <p14:modId xmlns:p14="http://schemas.microsoft.com/office/powerpoint/2010/main" val="2658663565"/>
              </p:ext>
            </p:extLst>
          </p:nvPr>
        </p:nvGraphicFramePr>
        <p:xfrm>
          <a:off x="2405743" y="5024897"/>
          <a:ext cx="7478487" cy="1348318"/>
        </p:xfrm>
        <a:graphic>
          <a:graphicData uri="http://schemas.openxmlformats.org/drawingml/2006/table">
            <a:tbl>
              <a:tblPr firstRow="1" firstCol="1" bandRow="1">
                <a:tableStyleId>{5C22544A-7EE6-4342-B048-85BDC9FD1C3A}</a:tableStyleId>
              </a:tblPr>
              <a:tblGrid>
                <a:gridCol w="1950069">
                  <a:extLst>
                    <a:ext uri="{9D8B030D-6E8A-4147-A177-3AD203B41FA5}">
                      <a16:colId xmlns:a16="http://schemas.microsoft.com/office/drawing/2014/main" val="2605978881"/>
                    </a:ext>
                  </a:extLst>
                </a:gridCol>
                <a:gridCol w="1713907">
                  <a:extLst>
                    <a:ext uri="{9D8B030D-6E8A-4147-A177-3AD203B41FA5}">
                      <a16:colId xmlns:a16="http://schemas.microsoft.com/office/drawing/2014/main" val="2933821886"/>
                    </a:ext>
                  </a:extLst>
                </a:gridCol>
                <a:gridCol w="2338149">
                  <a:extLst>
                    <a:ext uri="{9D8B030D-6E8A-4147-A177-3AD203B41FA5}">
                      <a16:colId xmlns:a16="http://schemas.microsoft.com/office/drawing/2014/main" val="1658132605"/>
                    </a:ext>
                  </a:extLst>
                </a:gridCol>
                <a:gridCol w="1476362">
                  <a:extLst>
                    <a:ext uri="{9D8B030D-6E8A-4147-A177-3AD203B41FA5}">
                      <a16:colId xmlns:a16="http://schemas.microsoft.com/office/drawing/2014/main" val="1347146525"/>
                    </a:ext>
                  </a:extLst>
                </a:gridCol>
              </a:tblGrid>
              <a:tr h="811709">
                <a:tc>
                  <a:txBody>
                    <a:bodyPr/>
                    <a:lstStyle/>
                    <a:p>
                      <a:pPr algn="ctr">
                        <a:lnSpc>
                          <a:spcPct val="115000"/>
                        </a:lnSpc>
                        <a:spcAft>
                          <a:spcPts val="1000"/>
                        </a:spcAft>
                        <a:buNone/>
                      </a:pPr>
                      <a:r>
                        <a:rPr lang="es-EC" sz="1100" kern="100">
                          <a:effectLst/>
                        </a:rPr>
                        <a:t>NUMERO PROYECTOS</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a:effectLst/>
                        </a:rPr>
                        <a:t>MONTO INVERSION (USD)</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dirty="0" err="1">
                          <a:effectLst/>
                        </a:rPr>
                        <a:t>N°</a:t>
                      </a:r>
                      <a:r>
                        <a:rPr lang="es-EC" sz="1100" kern="100" dirty="0">
                          <a:effectLst/>
                        </a:rPr>
                        <a:t> COMUNIDADES</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a:effectLst/>
                        </a:rPr>
                        <a:t>N° FAMILIAS</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2626161489"/>
                  </a:ext>
                </a:extLst>
              </a:tr>
              <a:tr h="536609">
                <a:tc>
                  <a:txBody>
                    <a:bodyPr/>
                    <a:lstStyle/>
                    <a:p>
                      <a:pPr algn="ctr">
                        <a:lnSpc>
                          <a:spcPct val="115000"/>
                        </a:lnSpc>
                        <a:spcAft>
                          <a:spcPts val="1000"/>
                        </a:spcAft>
                        <a:buNone/>
                      </a:pPr>
                      <a:r>
                        <a:rPr lang="es-EC" sz="1200" kern="100">
                          <a:effectLst/>
                        </a:rPr>
                        <a:t>1</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100" kern="100">
                          <a:effectLst/>
                        </a:rPr>
                        <a:t> $ 17.299,00 </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200" kern="100">
                          <a:effectLst/>
                        </a:rPr>
                        <a:t>10</a:t>
                      </a:r>
                      <a:endParaRPr lang="es-EC" sz="11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1000"/>
                        </a:spcAft>
                        <a:buNone/>
                      </a:pPr>
                      <a:r>
                        <a:rPr lang="es-EC" sz="1200" kern="100" dirty="0">
                          <a:effectLst/>
                        </a:rPr>
                        <a:t>684</a:t>
                      </a:r>
                      <a:endParaRPr lang="es-EC" sz="11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1193956187"/>
                  </a:ext>
                </a:extLst>
              </a:tr>
            </a:tbl>
          </a:graphicData>
        </a:graphic>
      </p:graphicFrame>
    </p:spTree>
    <p:extLst>
      <p:ext uri="{BB962C8B-B14F-4D97-AF65-F5344CB8AC3E}">
        <p14:creationId xmlns:p14="http://schemas.microsoft.com/office/powerpoint/2010/main" val="3205836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0E6569A-9BDD-7DF7-FD92-4831129A8C9A}"/>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76371D7-6733-4D74-8B73-248817D8A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bject 3">
            <a:extLst>
              <a:ext uri="{FF2B5EF4-FFF2-40B4-BE49-F238E27FC236}">
                <a16:creationId xmlns:a16="http://schemas.microsoft.com/office/drawing/2014/main" id="{6BA34C63-DF61-03C8-5625-0645D0E9C313}"/>
              </a:ext>
            </a:extLst>
          </p:cNvPr>
          <p:cNvSpPr txBox="1">
            <a:spLocks noGrp="1"/>
          </p:cNvSpPr>
          <p:nvPr>
            <p:ph type="title"/>
          </p:nvPr>
        </p:nvSpPr>
        <p:spPr>
          <a:xfrm>
            <a:off x="217714" y="643467"/>
            <a:ext cx="3851366" cy="3569241"/>
          </a:xfrm>
          <a:prstGeom prst="rect">
            <a:avLst/>
          </a:prstGeom>
        </p:spPr>
        <p:txBody>
          <a:bodyPr vert="horz" lIns="91440" tIns="45720" rIns="91440" bIns="45720" rtlCol="0" anchor="b">
            <a:normAutofit/>
          </a:bodyPr>
          <a:lstStyle/>
          <a:p>
            <a:pPr marL="965835"/>
            <a:br>
              <a:rPr lang="en-US" sz="3000" kern="1200" spc="-305" dirty="0">
                <a:solidFill>
                  <a:schemeClr val="tx1"/>
                </a:solidFill>
                <a:latin typeface="+mj-lt"/>
                <a:ea typeface="+mj-ea"/>
                <a:cs typeface="+mj-cs"/>
              </a:rPr>
            </a:br>
            <a:r>
              <a:rPr lang="en-US" sz="3000" kern="1200" spc="-305" dirty="0">
                <a:solidFill>
                  <a:schemeClr val="tx1"/>
                </a:solidFill>
                <a:latin typeface="+mj-lt"/>
                <a:ea typeface="+mj-ea"/>
                <a:cs typeface="+mj-cs"/>
              </a:rPr>
              <a:t>2. SISTEMA ECONOMICO PRODUCTIVO</a:t>
            </a:r>
            <a:endParaRPr lang="en-US" sz="3000" kern="1200" dirty="0">
              <a:solidFill>
                <a:schemeClr val="tx1"/>
              </a:solidFill>
              <a:latin typeface="+mj-lt"/>
              <a:ea typeface="+mj-ea"/>
              <a:cs typeface="+mj-cs"/>
            </a:endParaRPr>
          </a:p>
        </p:txBody>
      </p:sp>
      <p:pic>
        <p:nvPicPr>
          <p:cNvPr id="2" name="Imagen 1">
            <a:extLst>
              <a:ext uri="{FF2B5EF4-FFF2-40B4-BE49-F238E27FC236}">
                <a16:creationId xmlns:a16="http://schemas.microsoft.com/office/drawing/2014/main" id="{134B79B2-E6E5-C811-01FA-AC3FC6542FDB}"/>
              </a:ext>
            </a:extLst>
          </p:cNvPr>
          <p:cNvPicPr>
            <a:picLocks noChangeAspect="1"/>
          </p:cNvPicPr>
          <p:nvPr/>
        </p:nvPicPr>
        <p:blipFill>
          <a:blip r:embed="rId2" cstate="print">
            <a:extLst>
              <a:ext uri="{28A0092B-C50C-407E-A947-70E740481C1C}">
                <a14:useLocalDpi xmlns:a14="http://schemas.microsoft.com/office/drawing/2010/main" val="0"/>
              </a:ext>
            </a:extLst>
          </a:blip>
          <a:srcRect r="1263" b="3"/>
          <a:stretch>
            <a:fillRect/>
          </a:stretch>
        </p:blipFill>
        <p:spPr bwMode="auto">
          <a:xfrm>
            <a:off x="4688778" y="-6"/>
            <a:ext cx="3259105" cy="3094406"/>
          </a:xfrm>
          <a:custGeom>
            <a:avLst/>
            <a:gdLst/>
            <a:ahLst/>
            <a:cxnLst/>
            <a:rect l="l" t="t" r="r" b="b"/>
            <a:pathLst>
              <a:path w="3259105" h="3094406">
                <a:moveTo>
                  <a:pt x="11386" y="0"/>
                </a:moveTo>
                <a:lnTo>
                  <a:pt x="3241316" y="0"/>
                </a:lnTo>
                <a:lnTo>
                  <a:pt x="3237494" y="140685"/>
                </a:lnTo>
                <a:cubicBezTo>
                  <a:pt x="3238096" y="312748"/>
                  <a:pt x="3251393" y="484543"/>
                  <a:pt x="3249125" y="655694"/>
                </a:cubicBezTo>
                <a:cubicBezTo>
                  <a:pt x="3247916" y="750937"/>
                  <a:pt x="3225234" y="845926"/>
                  <a:pt x="3229467" y="941423"/>
                </a:cubicBezTo>
                <a:cubicBezTo>
                  <a:pt x="3241867" y="1230835"/>
                  <a:pt x="3237785" y="1520374"/>
                  <a:pt x="3253965" y="1809659"/>
                </a:cubicBezTo>
                <a:cubicBezTo>
                  <a:pt x="3264430" y="1950656"/>
                  <a:pt x="3258909" y="2092163"/>
                  <a:pt x="3237482" y="2232284"/>
                </a:cubicBezTo>
                <a:cubicBezTo>
                  <a:pt x="3219637" y="2337305"/>
                  <a:pt x="3230677" y="2443216"/>
                  <a:pt x="3238238" y="2548745"/>
                </a:cubicBezTo>
                <a:cubicBezTo>
                  <a:pt x="3247462" y="2676497"/>
                  <a:pt x="3252453" y="2804124"/>
                  <a:pt x="3237330" y="2932130"/>
                </a:cubicBezTo>
                <a:cubicBezTo>
                  <a:pt x="3234609" y="2954893"/>
                  <a:pt x="3233201" y="2977688"/>
                  <a:pt x="3232714" y="3000503"/>
                </a:cubicBezTo>
                <a:lnTo>
                  <a:pt x="3233615" y="3068153"/>
                </a:lnTo>
                <a:lnTo>
                  <a:pt x="3188413" y="3064932"/>
                </a:lnTo>
                <a:cubicBezTo>
                  <a:pt x="3039240" y="3057221"/>
                  <a:pt x="2889775" y="3057530"/>
                  <a:pt x="2740627" y="3065836"/>
                </a:cubicBezTo>
                <a:cubicBezTo>
                  <a:pt x="2641415" y="3072036"/>
                  <a:pt x="2543982" y="3095285"/>
                  <a:pt x="2443754" y="3094381"/>
                </a:cubicBezTo>
                <a:cubicBezTo>
                  <a:pt x="2190453" y="3091669"/>
                  <a:pt x="1936390" y="3075782"/>
                  <a:pt x="1682327" y="3078752"/>
                </a:cubicBezTo>
                <a:cubicBezTo>
                  <a:pt x="1674197" y="3078882"/>
                  <a:pt x="1666067" y="3076944"/>
                  <a:pt x="1657937" y="3076944"/>
                </a:cubicBezTo>
                <a:cubicBezTo>
                  <a:pt x="1524046" y="3071390"/>
                  <a:pt x="1390155" y="3066482"/>
                  <a:pt x="1256136" y="3078623"/>
                </a:cubicBezTo>
                <a:cubicBezTo>
                  <a:pt x="1168104" y="3086502"/>
                  <a:pt x="1080452" y="3095932"/>
                  <a:pt x="991530" y="3090248"/>
                </a:cubicBezTo>
                <a:cubicBezTo>
                  <a:pt x="867801" y="3082369"/>
                  <a:pt x="744072" y="3076686"/>
                  <a:pt x="620090" y="3080948"/>
                </a:cubicBezTo>
                <a:cubicBezTo>
                  <a:pt x="570293" y="3082369"/>
                  <a:pt x="520497" y="3080948"/>
                  <a:pt x="470828" y="3080948"/>
                </a:cubicBezTo>
                <a:lnTo>
                  <a:pt x="469939" y="3081207"/>
                </a:lnTo>
                <a:cubicBezTo>
                  <a:pt x="437418" y="3081207"/>
                  <a:pt x="404898" y="3081982"/>
                  <a:pt x="372378" y="3081207"/>
                </a:cubicBezTo>
                <a:cubicBezTo>
                  <a:pt x="311022" y="3079786"/>
                  <a:pt x="249634" y="3076944"/>
                  <a:pt x="188230" y="3075879"/>
                </a:cubicBezTo>
                <a:lnTo>
                  <a:pt x="19434" y="3080760"/>
                </a:lnTo>
                <a:lnTo>
                  <a:pt x="23335" y="2940210"/>
                </a:lnTo>
                <a:cubicBezTo>
                  <a:pt x="23652" y="2892334"/>
                  <a:pt x="22808" y="2844419"/>
                  <a:pt x="20355" y="2796447"/>
                </a:cubicBezTo>
                <a:cubicBezTo>
                  <a:pt x="13984" y="2674257"/>
                  <a:pt x="1879" y="2552193"/>
                  <a:pt x="9780" y="2429876"/>
                </a:cubicBezTo>
                <a:cubicBezTo>
                  <a:pt x="16112" y="2301583"/>
                  <a:pt x="14277" y="2173022"/>
                  <a:pt x="4301" y="2044958"/>
                </a:cubicBezTo>
                <a:cubicBezTo>
                  <a:pt x="-1433" y="1980958"/>
                  <a:pt x="-1433" y="1916563"/>
                  <a:pt x="4301" y="1852563"/>
                </a:cubicBezTo>
                <a:cubicBezTo>
                  <a:pt x="20584" y="1696404"/>
                  <a:pt x="24839" y="1539213"/>
                  <a:pt x="17042" y="1382404"/>
                </a:cubicBezTo>
                <a:cubicBezTo>
                  <a:pt x="12582" y="1264291"/>
                  <a:pt x="4810" y="1146306"/>
                  <a:pt x="10288" y="1027939"/>
                </a:cubicBezTo>
                <a:cubicBezTo>
                  <a:pt x="16786" y="889439"/>
                  <a:pt x="21756" y="750813"/>
                  <a:pt x="15386" y="612313"/>
                </a:cubicBezTo>
                <a:cubicBezTo>
                  <a:pt x="8683" y="463705"/>
                  <a:pt x="9868" y="314846"/>
                  <a:pt x="18952" y="166364"/>
                </a:cubicBezTo>
                <a:close/>
              </a:path>
            </a:pathLst>
          </a:custGeom>
          <a:noFill/>
        </p:spPr>
      </p:pic>
      <p:pic>
        <p:nvPicPr>
          <p:cNvPr id="5" name="Imagen 4">
            <a:extLst>
              <a:ext uri="{FF2B5EF4-FFF2-40B4-BE49-F238E27FC236}">
                <a16:creationId xmlns:a16="http://schemas.microsoft.com/office/drawing/2014/main" id="{65028C42-F067-A3B4-C501-54D67D21281A}"/>
              </a:ext>
            </a:extLst>
          </p:cNvPr>
          <p:cNvPicPr>
            <a:picLocks noChangeAspect="1"/>
          </p:cNvPicPr>
          <p:nvPr/>
        </p:nvPicPr>
        <p:blipFill>
          <a:blip r:embed="rId3" cstate="print">
            <a:extLst>
              <a:ext uri="{28A0092B-C50C-407E-A947-70E740481C1C}">
                <a14:useLocalDpi xmlns:a14="http://schemas.microsoft.com/office/drawing/2010/main" val="0"/>
              </a:ext>
            </a:extLst>
          </a:blip>
          <a:srcRect l="4808" r="363"/>
          <a:stretch>
            <a:fillRect/>
          </a:stretch>
        </p:blipFill>
        <p:spPr bwMode="auto">
          <a:xfrm>
            <a:off x="4683193" y="3258423"/>
            <a:ext cx="3259855" cy="3599585"/>
          </a:xfrm>
          <a:custGeom>
            <a:avLst/>
            <a:gdLst/>
            <a:ahLst/>
            <a:cxnLst/>
            <a:rect l="l" t="t" r="r" b="b"/>
            <a:pathLst>
              <a:path w="3259855" h="3599585">
                <a:moveTo>
                  <a:pt x="954022" y="498"/>
                </a:moveTo>
                <a:cubicBezTo>
                  <a:pt x="1119756" y="-3044"/>
                  <a:pt x="1286080" y="13085"/>
                  <a:pt x="1451761" y="24419"/>
                </a:cubicBezTo>
                <a:cubicBezTo>
                  <a:pt x="1625133" y="36367"/>
                  <a:pt x="1799027" y="38046"/>
                  <a:pt x="1972590" y="29457"/>
                </a:cubicBezTo>
                <a:cubicBezTo>
                  <a:pt x="2098351" y="23256"/>
                  <a:pt x="2223604" y="9049"/>
                  <a:pt x="2349873" y="12278"/>
                </a:cubicBezTo>
                <a:cubicBezTo>
                  <a:pt x="2532672" y="16928"/>
                  <a:pt x="2715343" y="23773"/>
                  <a:pt x="2898396" y="19124"/>
                </a:cubicBezTo>
                <a:cubicBezTo>
                  <a:pt x="2963040" y="17526"/>
                  <a:pt x="3027701" y="14038"/>
                  <a:pt x="3092353" y="11720"/>
                </a:cubicBezTo>
                <a:lnTo>
                  <a:pt x="3250836" y="11402"/>
                </a:lnTo>
                <a:lnTo>
                  <a:pt x="3254106" y="90752"/>
                </a:lnTo>
                <a:cubicBezTo>
                  <a:pt x="3254106" y="138488"/>
                  <a:pt x="3252140" y="186224"/>
                  <a:pt x="3248209" y="233871"/>
                </a:cubicBezTo>
                <a:cubicBezTo>
                  <a:pt x="3240316" y="320987"/>
                  <a:pt x="3242191" y="408521"/>
                  <a:pt x="3253804" y="495345"/>
                </a:cubicBezTo>
                <a:cubicBezTo>
                  <a:pt x="3266506" y="596937"/>
                  <a:pt x="3256677" y="698530"/>
                  <a:pt x="3247452" y="800123"/>
                </a:cubicBezTo>
                <a:cubicBezTo>
                  <a:pt x="3230970" y="978926"/>
                  <a:pt x="3238380" y="1157601"/>
                  <a:pt x="3250477" y="1336023"/>
                </a:cubicBezTo>
                <a:cubicBezTo>
                  <a:pt x="3258220" y="1458862"/>
                  <a:pt x="3253970" y="1582030"/>
                  <a:pt x="3237775" y="1704297"/>
                </a:cubicBezTo>
                <a:cubicBezTo>
                  <a:pt x="3234901" y="1728615"/>
                  <a:pt x="3233729" y="1752966"/>
                  <a:pt x="3233143" y="1777332"/>
                </a:cubicBezTo>
                <a:lnTo>
                  <a:pt x="3232811" y="1799145"/>
                </a:lnTo>
                <a:lnTo>
                  <a:pt x="3228576" y="1842531"/>
                </a:lnTo>
                <a:lnTo>
                  <a:pt x="3232166" y="1914850"/>
                </a:lnTo>
                <a:lnTo>
                  <a:pt x="3231789" y="1922451"/>
                </a:lnTo>
                <a:lnTo>
                  <a:pt x="3237441" y="1980367"/>
                </a:lnTo>
                <a:lnTo>
                  <a:pt x="3249248" y="2182039"/>
                </a:lnTo>
                <a:cubicBezTo>
                  <a:pt x="3250586" y="2269847"/>
                  <a:pt x="3248126" y="2357696"/>
                  <a:pt x="3241858" y="2445415"/>
                </a:cubicBezTo>
                <a:cubicBezTo>
                  <a:pt x="3232633" y="2606947"/>
                  <a:pt x="3242160" y="2768225"/>
                  <a:pt x="3253351" y="2929631"/>
                </a:cubicBezTo>
                <a:cubicBezTo>
                  <a:pt x="3266657" y="3121514"/>
                  <a:pt x="3245487" y="3313270"/>
                  <a:pt x="3242311" y="3505152"/>
                </a:cubicBezTo>
                <a:cubicBezTo>
                  <a:pt x="3242008" y="3522360"/>
                  <a:pt x="3243142" y="3539599"/>
                  <a:pt x="3244541" y="3556838"/>
                </a:cubicBezTo>
                <a:lnTo>
                  <a:pt x="3247700" y="3599585"/>
                </a:lnTo>
                <a:lnTo>
                  <a:pt x="15795" y="3599585"/>
                </a:lnTo>
                <a:lnTo>
                  <a:pt x="11716" y="3325801"/>
                </a:lnTo>
                <a:cubicBezTo>
                  <a:pt x="9693" y="3229953"/>
                  <a:pt x="8801" y="3134170"/>
                  <a:pt x="14216" y="3038609"/>
                </a:cubicBezTo>
                <a:cubicBezTo>
                  <a:pt x="20970" y="2919986"/>
                  <a:pt x="19695" y="2799963"/>
                  <a:pt x="14981" y="2681849"/>
                </a:cubicBezTo>
                <a:cubicBezTo>
                  <a:pt x="10266" y="2563738"/>
                  <a:pt x="3896" y="2445497"/>
                  <a:pt x="14981" y="2327384"/>
                </a:cubicBezTo>
                <a:cubicBezTo>
                  <a:pt x="23136" y="2224777"/>
                  <a:pt x="25047" y="2121762"/>
                  <a:pt x="20714" y="2018915"/>
                </a:cubicBezTo>
                <a:cubicBezTo>
                  <a:pt x="15745" y="1839643"/>
                  <a:pt x="6063" y="1660244"/>
                  <a:pt x="16637" y="1480971"/>
                </a:cubicBezTo>
                <a:cubicBezTo>
                  <a:pt x="32819" y="1209834"/>
                  <a:pt x="23136" y="938951"/>
                  <a:pt x="10394" y="668069"/>
                </a:cubicBezTo>
                <a:cubicBezTo>
                  <a:pt x="1475" y="482681"/>
                  <a:pt x="-5915" y="297422"/>
                  <a:pt x="6827" y="112034"/>
                </a:cubicBezTo>
                <a:lnTo>
                  <a:pt x="12538" y="21615"/>
                </a:lnTo>
                <a:lnTo>
                  <a:pt x="13383" y="21707"/>
                </a:lnTo>
                <a:cubicBezTo>
                  <a:pt x="79680" y="11270"/>
                  <a:pt x="146855" y="7847"/>
                  <a:pt x="213839" y="11503"/>
                </a:cubicBezTo>
                <a:cubicBezTo>
                  <a:pt x="405275" y="17315"/>
                  <a:pt x="595695" y="34236"/>
                  <a:pt x="788529" y="11503"/>
                </a:cubicBezTo>
                <a:cubicBezTo>
                  <a:pt x="843598" y="5045"/>
                  <a:pt x="898777" y="1679"/>
                  <a:pt x="954022" y="498"/>
                </a:cubicBezTo>
                <a:close/>
              </a:path>
            </a:pathLst>
          </a:custGeom>
          <a:noFill/>
        </p:spPr>
      </p:pic>
      <p:pic>
        <p:nvPicPr>
          <p:cNvPr id="6" name="Imagen 5">
            <a:extLst>
              <a:ext uri="{FF2B5EF4-FFF2-40B4-BE49-F238E27FC236}">
                <a16:creationId xmlns:a16="http://schemas.microsoft.com/office/drawing/2014/main" id="{30D7D3A9-91AC-8271-0E7B-35E0637B2439}"/>
              </a:ext>
            </a:extLst>
          </p:cNvPr>
          <p:cNvPicPr>
            <a:picLocks noChangeAspect="1"/>
          </p:cNvPicPr>
          <p:nvPr/>
        </p:nvPicPr>
        <p:blipFill rotWithShape="1">
          <a:blip r:embed="rId4">
            <a:extLst>
              <a:ext uri="{28A0092B-C50C-407E-A947-70E740481C1C}">
                <a14:useLocalDpi xmlns:a14="http://schemas.microsoft.com/office/drawing/2010/main" val="0"/>
              </a:ext>
            </a:extLst>
          </a:blip>
          <a:srcRect t="12196" b="53519"/>
          <a:stretch>
            <a:fillRect/>
          </a:stretch>
        </p:blipFill>
        <p:spPr bwMode="auto">
          <a:xfrm>
            <a:off x="8153017" y="1100771"/>
            <a:ext cx="4038983" cy="3094406"/>
          </a:xfrm>
          <a:custGeom>
            <a:avLst/>
            <a:gdLst/>
            <a:ahLst/>
            <a:cxnLst/>
            <a:rect l="l" t="t" r="r" b="b"/>
            <a:pathLst>
              <a:path w="4038983" h="4195184">
                <a:moveTo>
                  <a:pt x="25292" y="0"/>
                </a:moveTo>
                <a:lnTo>
                  <a:pt x="4038983" y="0"/>
                </a:lnTo>
                <a:lnTo>
                  <a:pt x="4038983" y="4173249"/>
                </a:lnTo>
                <a:lnTo>
                  <a:pt x="3931557" y="4161775"/>
                </a:lnTo>
                <a:cubicBezTo>
                  <a:pt x="3887047" y="4159904"/>
                  <a:pt x="3842427" y="4160901"/>
                  <a:pt x="3797950" y="4164774"/>
                </a:cubicBezTo>
                <a:cubicBezTo>
                  <a:pt x="3568711" y="4179842"/>
                  <a:pt x="3339218" y="4173041"/>
                  <a:pt x="3109979" y="4176375"/>
                </a:cubicBezTo>
                <a:cubicBezTo>
                  <a:pt x="2803311" y="4180909"/>
                  <a:pt x="2496897" y="4169308"/>
                  <a:pt x="2190356" y="4168242"/>
                </a:cubicBezTo>
                <a:cubicBezTo>
                  <a:pt x="2127525" y="4167975"/>
                  <a:pt x="2064439" y="4171442"/>
                  <a:pt x="2001862" y="4176775"/>
                </a:cubicBezTo>
                <a:cubicBezTo>
                  <a:pt x="1915168" y="4183976"/>
                  <a:pt x="1829615" y="4174908"/>
                  <a:pt x="1743683" y="4166375"/>
                </a:cubicBezTo>
                <a:cubicBezTo>
                  <a:pt x="1640105" y="4156108"/>
                  <a:pt x="1536783" y="4165175"/>
                  <a:pt x="1433841" y="4177042"/>
                </a:cubicBezTo>
                <a:cubicBezTo>
                  <a:pt x="1257114" y="4197030"/>
                  <a:pt x="1079054" y="4200510"/>
                  <a:pt x="901742" y="4187442"/>
                </a:cubicBezTo>
                <a:cubicBezTo>
                  <a:pt x="705885" y="4173442"/>
                  <a:pt x="510157" y="4175976"/>
                  <a:pt x="314300" y="4177042"/>
                </a:cubicBezTo>
                <a:lnTo>
                  <a:pt x="22883" y="4176257"/>
                </a:lnTo>
                <a:lnTo>
                  <a:pt x="15491" y="4122289"/>
                </a:lnTo>
                <a:cubicBezTo>
                  <a:pt x="3576" y="4042652"/>
                  <a:pt x="-1474" y="3962394"/>
                  <a:pt x="370" y="3882149"/>
                </a:cubicBezTo>
                <a:cubicBezTo>
                  <a:pt x="219" y="3686075"/>
                  <a:pt x="10652" y="3490382"/>
                  <a:pt x="29555" y="3294816"/>
                </a:cubicBezTo>
                <a:cubicBezTo>
                  <a:pt x="34137" y="3222826"/>
                  <a:pt x="32065" y="3150656"/>
                  <a:pt x="23355" y="3078932"/>
                </a:cubicBezTo>
                <a:cubicBezTo>
                  <a:pt x="14645" y="2997950"/>
                  <a:pt x="17685" y="2916371"/>
                  <a:pt x="32428" y="2835999"/>
                </a:cubicBezTo>
                <a:cubicBezTo>
                  <a:pt x="51027" y="2740756"/>
                  <a:pt x="42710" y="2645512"/>
                  <a:pt x="35906" y="2550269"/>
                </a:cubicBezTo>
                <a:cubicBezTo>
                  <a:pt x="17306" y="2288796"/>
                  <a:pt x="-5377" y="2027322"/>
                  <a:pt x="9746" y="1764959"/>
                </a:cubicBezTo>
                <a:cubicBezTo>
                  <a:pt x="12922" y="1708956"/>
                  <a:pt x="26832" y="1654350"/>
                  <a:pt x="32580" y="1598729"/>
                </a:cubicBezTo>
                <a:cubicBezTo>
                  <a:pt x="49365" y="1437069"/>
                  <a:pt x="29705" y="1276045"/>
                  <a:pt x="21691" y="1114767"/>
                </a:cubicBezTo>
                <a:cubicBezTo>
                  <a:pt x="10169" y="936281"/>
                  <a:pt x="12497" y="757351"/>
                  <a:pt x="28647" y="579120"/>
                </a:cubicBezTo>
                <a:cubicBezTo>
                  <a:pt x="38779" y="482353"/>
                  <a:pt x="42219" y="385459"/>
                  <a:pt x="40971" y="288533"/>
                </a:cubicBezTo>
                <a:close/>
              </a:path>
            </a:pathLst>
          </a:custGeom>
          <a:noFill/>
          <a:extLst>
            <a:ext uri="{53640926-AAD7-44D8-BBD7-CCE9431645EC}">
              <a14:shadowObscured xmlns:a14="http://schemas.microsoft.com/office/drawing/2010/main"/>
            </a:ext>
          </a:extLst>
        </p:spPr>
      </p:pic>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4409267"/>
            <a:ext cx="3383280" cy="18288"/>
          </a:xfrm>
          <a:custGeom>
            <a:avLst/>
            <a:gdLst>
              <a:gd name="csX0" fmla="*/ 0 w 3383280"/>
              <a:gd name="csY0" fmla="*/ 0 h 18288"/>
              <a:gd name="csX1" fmla="*/ 676656 w 3383280"/>
              <a:gd name="csY1" fmla="*/ 0 h 18288"/>
              <a:gd name="csX2" fmla="*/ 1319479 w 3383280"/>
              <a:gd name="csY2" fmla="*/ 0 h 18288"/>
              <a:gd name="csX3" fmla="*/ 1962302 w 3383280"/>
              <a:gd name="csY3" fmla="*/ 0 h 18288"/>
              <a:gd name="csX4" fmla="*/ 2706624 w 3383280"/>
              <a:gd name="csY4" fmla="*/ 0 h 18288"/>
              <a:gd name="csX5" fmla="*/ 3383280 w 3383280"/>
              <a:gd name="csY5" fmla="*/ 0 h 18288"/>
              <a:gd name="csX6" fmla="*/ 3383280 w 3383280"/>
              <a:gd name="csY6" fmla="*/ 18288 h 18288"/>
              <a:gd name="csX7" fmla="*/ 2706624 w 3383280"/>
              <a:gd name="csY7" fmla="*/ 18288 h 18288"/>
              <a:gd name="csX8" fmla="*/ 2131466 w 3383280"/>
              <a:gd name="csY8" fmla="*/ 18288 h 18288"/>
              <a:gd name="csX9" fmla="*/ 1488643 w 3383280"/>
              <a:gd name="csY9" fmla="*/ 18288 h 18288"/>
              <a:gd name="csX10" fmla="*/ 845820 w 3383280"/>
              <a:gd name="csY10" fmla="*/ 18288 h 18288"/>
              <a:gd name="csX11" fmla="*/ 0 w 3383280"/>
              <a:gd name="csY11" fmla="*/ 18288 h 18288"/>
              <a:gd name="csX12" fmla="*/ 0 w 3383280"/>
              <a:gd name="csY12"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3383280" h="18288" fill="none" extrusionOk="0">
                <a:moveTo>
                  <a:pt x="0" y="0"/>
                </a:moveTo>
                <a:cubicBezTo>
                  <a:pt x="237173" y="2829"/>
                  <a:pt x="403433" y="9167"/>
                  <a:pt x="676656" y="0"/>
                </a:cubicBezTo>
                <a:cubicBezTo>
                  <a:pt x="949879" y="-9167"/>
                  <a:pt x="1103389" y="-19890"/>
                  <a:pt x="1319479" y="0"/>
                </a:cubicBezTo>
                <a:cubicBezTo>
                  <a:pt x="1535569" y="19890"/>
                  <a:pt x="1682672" y="-17352"/>
                  <a:pt x="1962302" y="0"/>
                </a:cubicBezTo>
                <a:cubicBezTo>
                  <a:pt x="2241932" y="17352"/>
                  <a:pt x="2522200" y="-30059"/>
                  <a:pt x="2706624" y="0"/>
                </a:cubicBezTo>
                <a:cubicBezTo>
                  <a:pt x="2891048" y="30059"/>
                  <a:pt x="3045365" y="-14656"/>
                  <a:pt x="3383280" y="0"/>
                </a:cubicBezTo>
                <a:cubicBezTo>
                  <a:pt x="3382846" y="7551"/>
                  <a:pt x="3382813" y="9822"/>
                  <a:pt x="3383280" y="18288"/>
                </a:cubicBezTo>
                <a:cubicBezTo>
                  <a:pt x="3053377" y="3328"/>
                  <a:pt x="2851947" y="-13486"/>
                  <a:pt x="2706624" y="18288"/>
                </a:cubicBezTo>
                <a:cubicBezTo>
                  <a:pt x="2561301" y="50062"/>
                  <a:pt x="2276448" y="-4069"/>
                  <a:pt x="2131466" y="18288"/>
                </a:cubicBezTo>
                <a:cubicBezTo>
                  <a:pt x="1986484" y="40645"/>
                  <a:pt x="1793482" y="35971"/>
                  <a:pt x="1488643" y="18288"/>
                </a:cubicBezTo>
                <a:cubicBezTo>
                  <a:pt x="1183804" y="605"/>
                  <a:pt x="1165655" y="13056"/>
                  <a:pt x="845820" y="18288"/>
                </a:cubicBezTo>
                <a:cubicBezTo>
                  <a:pt x="525985" y="23520"/>
                  <a:pt x="359281" y="20906"/>
                  <a:pt x="0" y="18288"/>
                </a:cubicBezTo>
                <a:cubicBezTo>
                  <a:pt x="60" y="11696"/>
                  <a:pt x="66" y="3758"/>
                  <a:pt x="0" y="0"/>
                </a:cubicBezTo>
                <a:close/>
              </a:path>
              <a:path w="3383280" h="18288" stroke="0" extrusionOk="0">
                <a:moveTo>
                  <a:pt x="0" y="0"/>
                </a:moveTo>
                <a:cubicBezTo>
                  <a:pt x="268344" y="9609"/>
                  <a:pt x="438266" y="25094"/>
                  <a:pt x="608990" y="0"/>
                </a:cubicBezTo>
                <a:cubicBezTo>
                  <a:pt x="779714" y="-25094"/>
                  <a:pt x="1051156" y="12077"/>
                  <a:pt x="1353312" y="0"/>
                </a:cubicBezTo>
                <a:cubicBezTo>
                  <a:pt x="1655468" y="-12077"/>
                  <a:pt x="1744944" y="15185"/>
                  <a:pt x="1928470" y="0"/>
                </a:cubicBezTo>
                <a:cubicBezTo>
                  <a:pt x="2111996" y="-15185"/>
                  <a:pt x="2262421" y="-9753"/>
                  <a:pt x="2503627" y="0"/>
                </a:cubicBezTo>
                <a:cubicBezTo>
                  <a:pt x="2744833" y="9753"/>
                  <a:pt x="3026048" y="-23784"/>
                  <a:pt x="3383280" y="0"/>
                </a:cubicBezTo>
                <a:cubicBezTo>
                  <a:pt x="3383198" y="4406"/>
                  <a:pt x="3383191" y="9982"/>
                  <a:pt x="3383280" y="18288"/>
                </a:cubicBezTo>
                <a:cubicBezTo>
                  <a:pt x="3162586" y="20850"/>
                  <a:pt x="2901132" y="28452"/>
                  <a:pt x="2740457" y="18288"/>
                </a:cubicBezTo>
                <a:cubicBezTo>
                  <a:pt x="2579782" y="8124"/>
                  <a:pt x="2388638" y="-13238"/>
                  <a:pt x="2097634" y="18288"/>
                </a:cubicBezTo>
                <a:cubicBezTo>
                  <a:pt x="1806630" y="49814"/>
                  <a:pt x="1687248" y="-8161"/>
                  <a:pt x="1454810" y="18288"/>
                </a:cubicBezTo>
                <a:cubicBezTo>
                  <a:pt x="1222372" y="44737"/>
                  <a:pt x="872924" y="37554"/>
                  <a:pt x="710489" y="18288"/>
                </a:cubicBezTo>
                <a:cubicBezTo>
                  <a:pt x="548054" y="-978"/>
                  <a:pt x="151263" y="49891"/>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3D8E3F18-0B60-15CE-3131-723DD454FFA2}"/>
              </a:ext>
            </a:extLst>
          </p:cNvPr>
          <p:cNvPicPr>
            <a:picLocks noChangeAspect="1"/>
          </p:cNvPicPr>
          <p:nvPr/>
        </p:nvPicPr>
        <p:blipFill>
          <a:blip r:embed="rId5" cstate="print">
            <a:extLst>
              <a:ext uri="{28A0092B-C50C-407E-A947-70E740481C1C}">
                <a14:useLocalDpi xmlns:a14="http://schemas.microsoft.com/office/drawing/2010/main" val="0"/>
              </a:ext>
            </a:extLst>
          </a:blip>
          <a:srcRect t="6654" r="4" b="25821"/>
          <a:stretch>
            <a:fillRect/>
          </a:stretch>
        </p:blipFill>
        <p:spPr bwMode="auto">
          <a:xfrm>
            <a:off x="8171361" y="4366936"/>
            <a:ext cx="4020639" cy="2491073"/>
          </a:xfrm>
          <a:custGeom>
            <a:avLst/>
            <a:gdLst/>
            <a:ahLst/>
            <a:cxnLst/>
            <a:rect l="l" t="t" r="r" b="b"/>
            <a:pathLst>
              <a:path w="4020639" h="2491073">
                <a:moveTo>
                  <a:pt x="2387172" y="4"/>
                </a:moveTo>
                <a:cubicBezTo>
                  <a:pt x="2431588" y="-79"/>
                  <a:pt x="2476014" y="1187"/>
                  <a:pt x="2520440" y="4521"/>
                </a:cubicBezTo>
                <a:cubicBezTo>
                  <a:pt x="2670017" y="18188"/>
                  <a:pt x="2820292" y="21522"/>
                  <a:pt x="2970288" y="14521"/>
                </a:cubicBezTo>
                <a:cubicBezTo>
                  <a:pt x="3090823" y="5814"/>
                  <a:pt x="3211725" y="4294"/>
                  <a:pt x="3332425" y="9988"/>
                </a:cubicBezTo>
                <a:cubicBezTo>
                  <a:pt x="3444887" y="16788"/>
                  <a:pt x="3557349" y="23721"/>
                  <a:pt x="3670191" y="19722"/>
                </a:cubicBezTo>
                <a:cubicBezTo>
                  <a:pt x="3715125" y="18121"/>
                  <a:pt x="3759424" y="16121"/>
                  <a:pt x="3803977" y="13454"/>
                </a:cubicBezTo>
                <a:cubicBezTo>
                  <a:pt x="3844957" y="9821"/>
                  <a:pt x="3886048" y="8104"/>
                  <a:pt x="3927130" y="8304"/>
                </a:cubicBezTo>
                <a:lnTo>
                  <a:pt x="4020639" y="13128"/>
                </a:lnTo>
                <a:lnTo>
                  <a:pt x="4020639" y="2491073"/>
                </a:lnTo>
                <a:lnTo>
                  <a:pt x="6804" y="2491073"/>
                </a:lnTo>
                <a:lnTo>
                  <a:pt x="20473" y="2308286"/>
                </a:lnTo>
                <a:cubicBezTo>
                  <a:pt x="23924" y="2245403"/>
                  <a:pt x="26128" y="2182489"/>
                  <a:pt x="27088" y="2119545"/>
                </a:cubicBezTo>
                <a:cubicBezTo>
                  <a:pt x="30263" y="1875850"/>
                  <a:pt x="38884" y="1631647"/>
                  <a:pt x="11966" y="1388714"/>
                </a:cubicBezTo>
                <a:cubicBezTo>
                  <a:pt x="-6330" y="1224134"/>
                  <a:pt x="928" y="1060316"/>
                  <a:pt x="4255" y="895864"/>
                </a:cubicBezTo>
                <a:cubicBezTo>
                  <a:pt x="8035" y="711091"/>
                  <a:pt x="6221" y="526193"/>
                  <a:pt x="6221" y="341421"/>
                </a:cubicBezTo>
                <a:cubicBezTo>
                  <a:pt x="5918" y="261036"/>
                  <a:pt x="11060" y="181159"/>
                  <a:pt x="19830" y="101154"/>
                </a:cubicBezTo>
                <a:cubicBezTo>
                  <a:pt x="22968" y="72137"/>
                  <a:pt x="24376" y="43159"/>
                  <a:pt x="24410" y="14230"/>
                </a:cubicBezTo>
                <a:lnTo>
                  <a:pt x="24352" y="12883"/>
                </a:lnTo>
                <a:lnTo>
                  <a:pt x="156331" y="7988"/>
                </a:lnTo>
                <a:cubicBezTo>
                  <a:pt x="300221" y="-159"/>
                  <a:pt x="444492" y="3228"/>
                  <a:pt x="587900" y="18121"/>
                </a:cubicBezTo>
                <a:cubicBezTo>
                  <a:pt x="689357" y="25975"/>
                  <a:pt x="791270" y="24722"/>
                  <a:pt x="892537" y="14388"/>
                </a:cubicBezTo>
                <a:cubicBezTo>
                  <a:pt x="1078365" y="-1747"/>
                  <a:pt x="1263813" y="11188"/>
                  <a:pt x="1449261" y="22122"/>
                </a:cubicBezTo>
                <a:cubicBezTo>
                  <a:pt x="1628870" y="32788"/>
                  <a:pt x="1808352" y="24921"/>
                  <a:pt x="1987961" y="17855"/>
                </a:cubicBezTo>
                <a:cubicBezTo>
                  <a:pt x="2120763" y="12655"/>
                  <a:pt x="2253923" y="254"/>
                  <a:pt x="2387172" y="4"/>
                </a:cubicBezTo>
                <a:close/>
              </a:path>
            </a:pathLst>
          </a:custGeom>
          <a:noFill/>
        </p:spPr>
      </p:pic>
    </p:spTree>
    <p:extLst>
      <p:ext uri="{BB962C8B-B14F-4D97-AF65-F5344CB8AC3E}">
        <p14:creationId xmlns:p14="http://schemas.microsoft.com/office/powerpoint/2010/main" val="269512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5033</TotalTime>
  <Words>3787</Words>
  <Application>Microsoft Office PowerPoint</Application>
  <PresentationFormat>Panorámica</PresentationFormat>
  <Paragraphs>419</Paragraphs>
  <Slides>42</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42</vt:i4>
      </vt:variant>
    </vt:vector>
  </HeadingPairs>
  <TitlesOfParts>
    <vt:vector size="52" baseType="lpstr">
      <vt:lpstr>Algerian</vt:lpstr>
      <vt:lpstr>Aptos</vt:lpstr>
      <vt:lpstr>Aptos Display</vt:lpstr>
      <vt:lpstr>Arial</vt:lpstr>
      <vt:lpstr>Baskerville Old Face</vt:lpstr>
      <vt:lpstr>Calibri</vt:lpstr>
      <vt:lpstr>Symbol</vt:lpstr>
      <vt:lpstr>Tahoma</vt:lpstr>
      <vt:lpstr>Wingdings</vt:lpstr>
      <vt:lpstr>Tema de Office</vt:lpstr>
      <vt:lpstr>RENDICION DE CUENTAS GADPR CEBADAS: 2025</vt:lpstr>
      <vt:lpstr>Presentación de PowerPoint</vt:lpstr>
      <vt:lpstr>QUIENES  RINDEN  CUENTAS?</vt:lpstr>
      <vt:lpstr>Presentación de PowerPoint</vt:lpstr>
      <vt:lpstr>Presentación de PowerPoint</vt:lpstr>
      <vt:lpstr>PROYECTOS EJECUTADOS EN LOS SISTEMAS DEL  “PDYOT 2025”</vt:lpstr>
      <vt:lpstr>1. SISTEMA FISICO AMBIENTAL</vt:lpstr>
      <vt:lpstr>Presentación de PowerPoint</vt:lpstr>
      <vt:lpstr> 2. SISTEMA ECONOMICO PRODUCTIVO</vt:lpstr>
      <vt:lpstr>Presentación de PowerPoint</vt:lpstr>
      <vt:lpstr>Presentación de PowerPoint</vt:lpstr>
      <vt:lpstr>3.  ASENTAMIENTOS HUMANOS</vt:lpstr>
      <vt:lpstr>Presentación de PowerPoint</vt:lpstr>
      <vt:lpstr>Presentación de PowerPoint</vt:lpstr>
      <vt:lpstr>Presentación de PowerPoint</vt:lpstr>
      <vt:lpstr>Presentación de PowerPoint</vt:lpstr>
      <vt:lpstr>Presentación de PowerPoint</vt:lpstr>
      <vt:lpstr>4.  SISTEMA SOCIO CULTURAL</vt:lpstr>
      <vt:lpstr>Presentación de PowerPoint</vt:lpstr>
      <vt:lpstr>Presentación de PowerPoint</vt:lpstr>
      <vt:lpstr>Presentación de PowerPoint</vt:lpstr>
      <vt:lpstr>Presentación de PowerPoint</vt:lpstr>
      <vt:lpstr> 6.- POLITICO INSTITUCIONAL </vt:lpstr>
      <vt:lpstr> 6.- POLITICO INSTITUCIONAL </vt:lpstr>
      <vt:lpstr>COORDINACION INSTITUCIONES  PUBLICAS </vt:lpstr>
      <vt:lpstr>Presentación de PowerPoint</vt:lpstr>
      <vt:lpstr>Presentación de PowerPoint</vt:lpstr>
      <vt:lpstr>Presentación de PowerPoint</vt:lpstr>
      <vt:lpstr>Presentación de PowerPoint</vt:lpstr>
      <vt:lpstr>PREGUNTAS FORMULADAS POR LA CIUDADANIA EN ASAMBLEA LOCAL CIUDADANA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PLAN DE TRABAJO ALAS PREGUNTAS FORMULADAS POR LA CIUDADANIA</vt:lpstr>
      <vt:lpstr>Presentación de PowerPoint</vt:lpstr>
      <vt:lpstr>Presentación de PowerPoint</vt:lpstr>
      <vt:lpstr>RENDICION DE CUENTAS GADPR CEBADAS: 2025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MATEO SEBASTIAN CHAVEZ ERAZO</dc:creator>
  <cp:lastModifiedBy>(Estudiante) Janneth Maritza Moyolema Ortíz</cp:lastModifiedBy>
  <cp:revision>24</cp:revision>
  <dcterms:created xsi:type="dcterms:W3CDTF">2025-06-18T02:05:00Z</dcterms:created>
  <dcterms:modified xsi:type="dcterms:W3CDTF">2026-05-27T21:19:57Z</dcterms:modified>
</cp:coreProperties>
</file>